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</p:sldMasterIdLst>
  <p:sldIdLst>
    <p:sldId id="256" r:id="rId3"/>
    <p:sldId id="268" r:id="rId4"/>
    <p:sldId id="271" r:id="rId5"/>
    <p:sldId id="267" r:id="rId6"/>
    <p:sldId id="272" r:id="rId7"/>
    <p:sldId id="265" r:id="rId8"/>
    <p:sldId id="269" r:id="rId9"/>
    <p:sldId id="263" r:id="rId10"/>
    <p:sldId id="262" r:id="rId11"/>
    <p:sldId id="261" r:id="rId12"/>
    <p:sldId id="260" r:id="rId13"/>
  </p:sldIdLst>
  <p:sldSz cx="12192000" cy="6858000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굴림" panose="020B0604020202020204" charset="0"/>
      <p:regular r:id="rId16"/>
    </p:embeddedFont>
    <p:embeddedFont>
      <p:font typeface="Microsoft YaHei" panose="020B0503020204020204" pitchFamily="34" charset="-122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 Medium" panose="02000000000000000000" pitchFamily="2" charset="0"/>
      <p:regular r:id="rId23"/>
      <p:italic r:id="rId24"/>
    </p:embeddedFont>
    <p:embeddedFont>
      <p:font typeface="Arial Narrow" panose="020B0606020202030204" pitchFamily="34" charset="0"/>
      <p:regular r:id="rId25"/>
      <p:bold r:id="rId26"/>
      <p:italic r:id="rId27"/>
      <p:boldItalic r:id="rId28"/>
    </p:embeddedFont>
    <p:embeddedFont>
      <p:font typeface="Microsoft Sans Serif" panose="020B0604020202020204" pitchFamily="34" charset="0"/>
      <p:regular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E2A8C5"/>
    <a:srgbClr val="E7B7CF"/>
    <a:srgbClr val="60006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899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55D9-8095-4BE1-A101-E7E8C742F762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B394-ECC7-442E-A4E8-B8A828BFA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0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55D9-8095-4BE1-A101-E7E8C742F762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B394-ECC7-442E-A4E8-B8A828BFA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2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55D9-8095-4BE1-A101-E7E8C742F762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B394-ECC7-442E-A4E8-B8A828BFA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2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9541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0027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9172" y="370078"/>
            <a:ext cx="4964006" cy="636200"/>
          </a:xfrm>
        </p:spPr>
        <p:txBody>
          <a:bodyPr lIns="0" tIns="0" rIns="0" bIns="0"/>
          <a:lstStyle>
            <a:lvl1pPr>
              <a:defRPr sz="4134" b="0" i="0">
                <a:solidFill>
                  <a:srgbClr val="6A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3564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9172" y="370078"/>
            <a:ext cx="4964006" cy="636200"/>
          </a:xfrm>
        </p:spPr>
        <p:txBody>
          <a:bodyPr lIns="0" tIns="0" rIns="0" bIns="0"/>
          <a:lstStyle>
            <a:lvl1pPr>
              <a:defRPr sz="4134" b="0" i="0">
                <a:solidFill>
                  <a:srgbClr val="6A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4493" y="1999093"/>
            <a:ext cx="37617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49086" y="1920324"/>
            <a:ext cx="479213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7593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400" y="4740"/>
            <a:ext cx="5435600" cy="68532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761" y="126957"/>
            <a:ext cx="108055" cy="4157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6297" y="126957"/>
            <a:ext cx="108055" cy="41576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9195" y="126957"/>
            <a:ext cx="108055" cy="41576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54000" y="787400"/>
            <a:ext cx="0" cy="6070600"/>
          </a:xfrm>
          <a:custGeom>
            <a:avLst/>
            <a:gdLst/>
            <a:ahLst/>
            <a:cxnLst/>
            <a:rect l="l" t="t" r="r" b="b"/>
            <a:pathLst>
              <a:path h="9105900">
                <a:moveTo>
                  <a:pt x="0" y="0"/>
                </a:moveTo>
                <a:lnTo>
                  <a:pt x="0" y="91058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10154" y="1511250"/>
            <a:ext cx="121193" cy="49334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28968" y="1511250"/>
            <a:ext cx="121193" cy="49334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46257" y="1511250"/>
            <a:ext cx="121193" cy="493343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7315200" y="1982237"/>
            <a:ext cx="3765127" cy="14393"/>
          </a:xfrm>
          <a:custGeom>
            <a:avLst/>
            <a:gdLst/>
            <a:ahLst/>
            <a:cxnLst/>
            <a:rect l="l" t="t" r="r" b="b"/>
            <a:pathLst>
              <a:path w="5647690" h="21589">
                <a:moveTo>
                  <a:pt x="5647563" y="0"/>
                </a:moveTo>
                <a:lnTo>
                  <a:pt x="0" y="0"/>
                </a:lnTo>
                <a:lnTo>
                  <a:pt x="0" y="21431"/>
                </a:lnTo>
                <a:lnTo>
                  <a:pt x="5647563" y="21431"/>
                </a:lnTo>
                <a:lnTo>
                  <a:pt x="5647563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9172" y="370078"/>
            <a:ext cx="4964006" cy="636200"/>
          </a:xfrm>
        </p:spPr>
        <p:txBody>
          <a:bodyPr lIns="0" tIns="0" rIns="0" bIns="0"/>
          <a:lstStyle>
            <a:lvl1pPr>
              <a:defRPr sz="4134" b="0" i="0">
                <a:solidFill>
                  <a:srgbClr val="6A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7571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4845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480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026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55D9-8095-4BE1-A101-E7E8C742F762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B394-ECC7-442E-A4E8-B8A828BFA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45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55D9-8095-4BE1-A101-E7E8C742F762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B394-ECC7-442E-A4E8-B8A828BFA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3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55D9-8095-4BE1-A101-E7E8C742F762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B394-ECC7-442E-A4E8-B8A828BFA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1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55D9-8095-4BE1-A101-E7E8C742F762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B394-ECC7-442E-A4E8-B8A828BFA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55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55D9-8095-4BE1-A101-E7E8C742F762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B394-ECC7-442E-A4E8-B8A828BFA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7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55D9-8095-4BE1-A101-E7E8C742F762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B394-ECC7-442E-A4E8-B8A828BFA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3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55D9-8095-4BE1-A101-E7E8C742F762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B394-ECC7-442E-A4E8-B8A828BFA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1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55D9-8095-4BE1-A101-E7E8C742F762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5B394-ECC7-442E-A4E8-B8A828BFA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7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355D9-8095-4BE1-A101-E7E8C742F762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5B394-ECC7-442E-A4E8-B8A828BFA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53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9172" y="370078"/>
            <a:ext cx="4964006" cy="9541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0" i="0">
                <a:solidFill>
                  <a:srgbClr val="6A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03990" y="1207261"/>
            <a:ext cx="8881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886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isman@cposo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hyperlink" Target="https://goo.su/Z2JQx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5" Type="http://schemas.openxmlformats.org/officeDocument/2006/relationships/hyperlink" Target="https://do.asurso.ru/course/view.php?id=32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kuda.samara.edu.ru/" TargetMode="External"/><Relationship Id="rId9" Type="http://schemas.openxmlformats.org/officeDocument/2006/relationships/hyperlink" Target="https://do.asurso.ru/mod/folder/view.php?id=190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prof.asurso.ru/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vbinfo.ru/" TargetMode="External"/><Relationship Id="rId5" Type="http://schemas.openxmlformats.org/officeDocument/2006/relationships/hyperlink" Target="https://goo.su/NRBFd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51384" y="1473165"/>
            <a:ext cx="11521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/>
            <a:r>
              <a:rPr lang="ru-RU" sz="3200" b="1" dirty="0">
                <a:solidFill>
                  <a:srgbClr val="5F497A"/>
                </a:solidFill>
                <a:latin typeface="Arial Narrow" panose="020B0606020202030204" pitchFamily="34" charset="0"/>
              </a:rPr>
              <a:t>Реализация в Самарской области межведомственного комплексного плана мероприятий по повышению доступности среднего профессионального и высшего образования для инвалидов и лиц с ОВЗ, в том числе профориентации и занятости указанных лиц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3392" y="128530"/>
            <a:ext cx="11233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ctr"/>
            <a:r>
              <a:rPr lang="ru-RU" sz="2200" dirty="0">
                <a:solidFill>
                  <a:srgbClr val="5F497A"/>
                </a:solidFill>
                <a:latin typeface="Arial Narrow" panose="020B0606020202030204" pitchFamily="34" charset="0"/>
              </a:rPr>
              <a:t>Министерство образования и науки Самарской области</a:t>
            </a:r>
          </a:p>
          <a:p>
            <a:pPr marL="342900" algn="ctr"/>
            <a:r>
              <a:rPr lang="ru-RU" sz="2200" dirty="0">
                <a:solidFill>
                  <a:srgbClr val="5F497A"/>
                </a:solidFill>
                <a:latin typeface="Arial Narrow" panose="020B0606020202030204" pitchFamily="34" charset="0"/>
              </a:rPr>
              <a:t>Центр профессионального образования Самарской области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6051" y="4749237"/>
            <a:ext cx="3533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/>
            <a:r>
              <a:rPr lang="ru-RU" sz="2800" b="1" dirty="0">
                <a:solidFill>
                  <a:srgbClr val="5F497A"/>
                </a:solidFill>
                <a:latin typeface="Arial Narrow" panose="020B0606020202030204" pitchFamily="34" charset="0"/>
              </a:rPr>
              <a:t>25 января 2023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84501" y="5157192"/>
            <a:ext cx="3938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5F497A"/>
                </a:solidFill>
                <a:latin typeface="Arial Narrow" panose="020B0606020202030204" pitchFamily="34" charset="0"/>
              </a:rPr>
              <a:t>Нисман Ольга Юрьевна, директор </a:t>
            </a:r>
          </a:p>
          <a:p>
            <a:pPr algn="just"/>
            <a:r>
              <a:rPr lang="ru-RU" dirty="0">
                <a:solidFill>
                  <a:srgbClr val="5F497A"/>
                </a:solidFill>
                <a:latin typeface="Arial Narrow" panose="020B0606020202030204" pitchFamily="34" charset="0"/>
              </a:rPr>
              <a:t>ЦПО Самарской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65043" y="6028536"/>
            <a:ext cx="3805948" cy="42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244" defTabSz="6859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5F497A"/>
                </a:solidFill>
                <a:latin typeface="Arial Narrow" panose="020B0606020202030204" pitchFamily="34" charset="0"/>
              </a:rPr>
              <a:t>Контакты: </a:t>
            </a:r>
            <a:r>
              <a:rPr lang="en-US" dirty="0">
                <a:solidFill>
                  <a:srgbClr val="5F497A"/>
                </a:solidFill>
                <a:latin typeface="Arial Narrow" panose="020B0606020202030204" pitchFamily="34" charset="0"/>
              </a:rPr>
              <a:t> </a:t>
            </a:r>
            <a:r>
              <a:rPr lang="en-US" dirty="0">
                <a:solidFill>
                  <a:srgbClr val="5F497A"/>
                </a:solidFill>
                <a:latin typeface="Arial Narrow" panose="020B0606020202030204" pitchFamily="34" charset="0"/>
                <a:hlinkClick r:id="rId2"/>
              </a:rPr>
              <a:t>nisman@cposo.ru</a:t>
            </a:r>
            <a:endParaRPr lang="ru-RU" dirty="0">
              <a:solidFill>
                <a:srgbClr val="5F497A"/>
              </a:solidFill>
              <a:latin typeface="Arial Narrow" panose="020B0606020202030204" pitchFamily="34" charset="0"/>
            </a:endParaRPr>
          </a:p>
          <a:p>
            <a:pPr marL="257244" defTabSz="68598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5F497A"/>
                </a:solidFill>
                <a:latin typeface="Arial Narrow" panose="020B0606020202030204" pitchFamily="34" charset="0"/>
              </a:rPr>
              <a:t>8 (846) 332</a:t>
            </a:r>
            <a:r>
              <a:rPr lang="en-US" dirty="0">
                <a:solidFill>
                  <a:srgbClr val="5F497A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rgbClr val="5F497A"/>
                </a:solidFill>
                <a:latin typeface="Arial Narrow" panose="020B0606020202030204" pitchFamily="34" charset="0"/>
              </a:rPr>
              <a:t>20</a:t>
            </a:r>
            <a:r>
              <a:rPr lang="en-US" dirty="0">
                <a:solidFill>
                  <a:srgbClr val="5F497A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rgbClr val="5F497A"/>
                </a:solidFill>
                <a:latin typeface="Arial Narrow" panose="020B0606020202030204" pitchFamily="34" charset="0"/>
              </a:rPr>
              <a:t>80; </a:t>
            </a:r>
            <a:r>
              <a:rPr lang="en-US" dirty="0">
                <a:solidFill>
                  <a:srgbClr val="5F497A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rgbClr val="5F497A"/>
                </a:solidFill>
                <a:latin typeface="Arial Narrow" panose="020B0606020202030204" pitchFamily="34" charset="0"/>
              </a:rPr>
              <a:t>89276052558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500440" y="5877272"/>
            <a:ext cx="28390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97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qrcoder.ru/code/?https%3A%2F%2Fdo.asurso.ru%2Fcourse%2Fview.php%3Fid%3D32&amp;4&amp;0"/>
          <p:cNvPicPr>
            <a:picLocks noChangeAspect="1" noChangeArrowheads="1"/>
          </p:cNvPicPr>
          <p:nvPr/>
        </p:nvPicPr>
        <p:blipFill>
          <a:blip r:embed="rId2">
            <a:duotone>
              <a:srgbClr val="8064A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258" y="2131540"/>
            <a:ext cx="1534755" cy="153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A08116-25E0-D59D-DD5B-1E54D9FE9E04}"/>
              </a:ext>
            </a:extLst>
          </p:cNvPr>
          <p:cNvSpPr/>
          <p:nvPr/>
        </p:nvSpPr>
        <p:spPr>
          <a:xfrm>
            <a:off x="490657" y="202781"/>
            <a:ext cx="51795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РЕГИОНАЛЬНЫЕ РЕСУРСЫ</a:t>
            </a:r>
            <a:br>
              <a:rPr lang="ru-RU" sz="2800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endParaRPr lang="ru-RU" sz="2000" cap="all" spc="50" dirty="0">
              <a:solidFill>
                <a:srgbClr val="8064A2">
                  <a:lumMod val="75000"/>
                </a:srgbClr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0B7CA3-75BE-791E-CECE-CC479D3F3450}"/>
              </a:ext>
            </a:extLst>
          </p:cNvPr>
          <p:cNvSpPr/>
          <p:nvPr/>
        </p:nvSpPr>
        <p:spPr>
          <a:xfrm>
            <a:off x="3618105" y="1145568"/>
            <a:ext cx="312212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cap="all" spc="50" dirty="0" smtClean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Справочник Профессий</a:t>
            </a:r>
            <a:endParaRPr lang="ru-RU" sz="1600" cap="all" spc="50" dirty="0">
              <a:solidFill>
                <a:srgbClr val="8064A2">
                  <a:lumMod val="75000"/>
                </a:srgb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600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Для лиц с ОВЗ и инвалидностью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B152C8-7CC7-E05D-ACA6-83AA777A45B9}"/>
              </a:ext>
            </a:extLst>
          </p:cNvPr>
          <p:cNvSpPr/>
          <p:nvPr/>
        </p:nvSpPr>
        <p:spPr>
          <a:xfrm>
            <a:off x="9358083" y="1049123"/>
            <a:ext cx="271458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Единый информационный ресурс для специалистов ПОО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B4B2E9-20D6-B869-3871-728EA3D5DDBA}"/>
              </a:ext>
            </a:extLst>
          </p:cNvPr>
          <p:cNvSpPr/>
          <p:nvPr/>
        </p:nvSpPr>
        <p:spPr>
          <a:xfrm>
            <a:off x="6884243" y="1104091"/>
            <a:ext cx="25241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Сайт </a:t>
            </a:r>
            <a:br>
              <a:rPr lang="ru-RU" sz="1600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ru-RU" sz="1600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«куда пойти </a:t>
            </a:r>
          </a:p>
          <a:p>
            <a:pPr>
              <a:lnSpc>
                <a:spcPct val="90000"/>
              </a:lnSpc>
            </a:pPr>
            <a:r>
              <a:rPr lang="ru-RU" sz="1600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учиться»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D74A4C-B089-82FE-9CD6-386F96E6EEED}"/>
              </a:ext>
            </a:extLst>
          </p:cNvPr>
          <p:cNvSpPr/>
          <p:nvPr/>
        </p:nvSpPr>
        <p:spPr>
          <a:xfrm>
            <a:off x="3806874" y="4389105"/>
            <a:ext cx="5313462" cy="193899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Информация обо всех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техникумах и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колледжах региона,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профессиях и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специальностях, по которым там обучают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Информация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про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профессиям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и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специальностям, доступным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лицам с ОВЗ и инвалидностью, учреждения СПО,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в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которых учат людей с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ОВЗ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5398BB3-02C9-E8BB-6F33-AC5428BF333D}"/>
              </a:ext>
            </a:extLst>
          </p:cNvPr>
          <p:cNvSpPr/>
          <p:nvPr/>
        </p:nvSpPr>
        <p:spPr>
          <a:xfrm>
            <a:off x="9350237" y="4281338"/>
            <a:ext cx="2758234" cy="21544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Актуальная информация о методическом сопровождении лиц с ОВЗ и инвалидностью при получении ими профессионального образования;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о проводимых мероприятиях для обучающихся, преподавателей, родителей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BC673F-024B-3362-6A1D-71EBFDB4982F}"/>
              </a:ext>
            </a:extLst>
          </p:cNvPr>
          <p:cNvSpPr/>
          <p:nvPr/>
        </p:nvSpPr>
        <p:spPr>
          <a:xfrm>
            <a:off x="478890" y="2238936"/>
            <a:ext cx="3098083" cy="410871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  <a:hlinkClick r:id="rId3"/>
              </a:rPr>
              <a:t>https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  <a:hlinkClick r:id="rId3"/>
              </a:rPr>
              <a:t>://goo.su/Z2JQx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Компьютерная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диагностика интересов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, склонностей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, способностей,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личностных характеристик ребенка.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Консультация по результатам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диагностики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По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предварительной записи: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тел. (846) 334 04 92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Очно по адресу: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г. Самара, ул. Ново-Садовая,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106Ж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/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r>
              <a:rPr kumimoji="0" lang="ru-RU" sz="12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Доступен дистанционный формат для всех жителей </a:t>
            </a:r>
            <a:r>
              <a:rPr kumimoji="0" lang="ru-RU" sz="1200" b="1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региона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3114" y="3597397"/>
            <a:ext cx="2411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1830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  <a:hlinkClick r:id="rId4"/>
              </a:rPr>
              <a:t>https://kuda.samara.edu.ru/</a:t>
            </a:r>
            <a:r>
              <a:rPr lang="ru-RU" sz="1400" dirty="0">
                <a:solidFill>
                  <a:srgbClr val="001830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02597" y="3566488"/>
            <a:ext cx="2919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https://do.asurso.ru/course/view.php?id=32</a:t>
            </a:r>
            <a:endParaRPr lang="ru-RU" sz="1400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23"/>
          <p:cNvSpPr/>
          <p:nvPr/>
        </p:nvSpPr>
        <p:spPr>
          <a:xfrm>
            <a:off x="282077" y="326894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600421" y="2183087"/>
            <a:ext cx="2426536" cy="75"/>
          </a:xfrm>
          <a:prstGeom prst="line">
            <a:avLst/>
          </a:prstGeom>
          <a:noFill/>
          <a:ln w="38100" cap="flat" cmpd="sng" algn="ctr">
            <a:solidFill>
              <a:srgbClr val="5F497A"/>
            </a:solidFill>
            <a:prstDash val="sysDash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806874" y="2151035"/>
            <a:ext cx="2456782" cy="2616"/>
          </a:xfrm>
          <a:prstGeom prst="line">
            <a:avLst/>
          </a:prstGeom>
          <a:noFill/>
          <a:ln w="38100" cap="flat" cmpd="sng" algn="ctr">
            <a:solidFill>
              <a:srgbClr val="5F497A"/>
            </a:solidFill>
            <a:prstDash val="sysDash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921031" y="2177639"/>
            <a:ext cx="2343321" cy="5448"/>
          </a:xfrm>
          <a:prstGeom prst="line">
            <a:avLst/>
          </a:prstGeom>
          <a:noFill/>
          <a:ln w="38100" cap="flat" cmpd="sng" algn="ctr">
            <a:solidFill>
              <a:srgbClr val="5F497A"/>
            </a:solidFill>
            <a:prstDash val="sysDash"/>
          </a:ln>
          <a:effectLst/>
        </p:spPr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9382728" y="2160358"/>
            <a:ext cx="2362183" cy="6874"/>
          </a:xfrm>
          <a:prstGeom prst="line">
            <a:avLst/>
          </a:prstGeom>
          <a:noFill/>
          <a:ln w="38100" cap="flat" cmpd="sng" algn="ctr">
            <a:solidFill>
              <a:srgbClr val="5F497A"/>
            </a:solidFill>
            <a:prstDash val="sysDash"/>
          </a:ln>
          <a:effectLst/>
        </p:spPr>
      </p:cxnSp>
      <p:pic>
        <p:nvPicPr>
          <p:cNvPr id="20" name="Рисунок 19"/>
          <p:cNvPicPr/>
          <p:nvPr/>
        </p:nvPicPr>
        <p:blipFill rotWithShape="1">
          <a:blip r:embed="rId6">
            <a:duotone>
              <a:srgbClr val="8064A2">
                <a:shade val="45000"/>
                <a:satMod val="135000"/>
              </a:srgbClr>
              <a:prstClr val="white"/>
            </a:duotone>
          </a:blip>
          <a:srcRect l="3809" t="3826" r="3587" b="3570"/>
          <a:stretch/>
        </p:blipFill>
        <p:spPr>
          <a:xfrm>
            <a:off x="612192" y="2303912"/>
            <a:ext cx="1269859" cy="1156528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E423FC1-2A05-A67F-6AD9-9FADBF9AD909}"/>
              </a:ext>
            </a:extLst>
          </p:cNvPr>
          <p:cNvSpPr/>
          <p:nvPr/>
        </p:nvSpPr>
        <p:spPr>
          <a:xfrm>
            <a:off x="450461" y="1174922"/>
            <a:ext cx="31676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ИНДИВИДУАЛЬНАЯ </a:t>
            </a:r>
            <a:r>
              <a:rPr lang="ru-RU" sz="1600" cap="all" spc="50" dirty="0" err="1" smtClean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ПРОФориентационная</a:t>
            </a:r>
            <a:r>
              <a:rPr lang="ru-RU" sz="1600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1600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ru-RU" sz="1600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КОНСУЛЬТАЦИЯ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duotone>
              <a:srgbClr val="8064A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t="5290" r="5344" b="5398"/>
          <a:stretch/>
        </p:blipFill>
        <p:spPr>
          <a:xfrm>
            <a:off x="6964955" y="2320917"/>
            <a:ext cx="1190453" cy="1190453"/>
          </a:xfrm>
          <a:prstGeom prst="rect">
            <a:avLst/>
          </a:prstGeom>
        </p:spPr>
      </p:pic>
      <p:pic>
        <p:nvPicPr>
          <p:cNvPr id="23" name="Рисунок 22" descr="http://qrcoder.ru/code/?https%3A%2F%2Fdo.asurso.ru%2Fmod%2Ffolder%2Fview.php%3Fid%3D1909&amp;4&amp;0"/>
          <p:cNvPicPr/>
          <p:nvPr/>
        </p:nvPicPr>
        <p:blipFill>
          <a:blip r:embed="rId8">
            <a:duotone>
              <a:srgbClr val="8064A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94" y="2183162"/>
            <a:ext cx="1528322" cy="136952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Прямоугольник 23"/>
          <p:cNvSpPr/>
          <p:nvPr/>
        </p:nvSpPr>
        <p:spPr>
          <a:xfrm>
            <a:off x="3800377" y="3586109"/>
            <a:ext cx="2799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https://do.asurso.ru/mod/folder/view.php?id=1909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ject 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948294" y="6296373"/>
            <a:ext cx="102475" cy="394283"/>
          </a:xfrm>
          <a:prstGeom prst="rect">
            <a:avLst/>
          </a:prstGeom>
        </p:spPr>
      </p:pic>
      <p:pic>
        <p:nvPicPr>
          <p:cNvPr id="26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795132" y="6296373"/>
            <a:ext cx="102475" cy="394283"/>
          </a:xfrm>
          <a:prstGeom prst="rect">
            <a:avLst/>
          </a:prstGeom>
        </p:spPr>
      </p:pic>
      <p:pic>
        <p:nvPicPr>
          <p:cNvPr id="27" name="object 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640616" y="6296373"/>
            <a:ext cx="102475" cy="394283"/>
          </a:xfrm>
          <a:prstGeom prst="rect">
            <a:avLst/>
          </a:prstGeom>
        </p:spPr>
      </p:pic>
      <p:sp>
        <p:nvSpPr>
          <p:cNvPr id="28" name="object 10"/>
          <p:cNvSpPr/>
          <p:nvPr/>
        </p:nvSpPr>
        <p:spPr>
          <a:xfrm>
            <a:off x="4596469" y="6669360"/>
            <a:ext cx="6977803" cy="14393"/>
          </a:xfrm>
          <a:custGeom>
            <a:avLst/>
            <a:gdLst/>
            <a:ahLst/>
            <a:cxnLst/>
            <a:rect l="l" t="t" r="r" b="b"/>
            <a:pathLst>
              <a:path w="10466705" h="21590">
                <a:moveTo>
                  <a:pt x="10466705" y="0"/>
                </a:moveTo>
                <a:lnTo>
                  <a:pt x="0" y="0"/>
                </a:lnTo>
                <a:lnTo>
                  <a:pt x="0" y="21429"/>
                </a:lnTo>
                <a:lnTo>
                  <a:pt x="10466705" y="21429"/>
                </a:lnTo>
                <a:lnTo>
                  <a:pt x="10466705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F49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4"/>
          <p:cNvSpPr/>
          <p:nvPr/>
        </p:nvSpPr>
        <p:spPr>
          <a:xfrm>
            <a:off x="4068995" y="6431491"/>
            <a:ext cx="284903" cy="426720"/>
          </a:xfrm>
          <a:custGeom>
            <a:avLst/>
            <a:gdLst/>
            <a:ahLst/>
            <a:cxnLst/>
            <a:rect l="l" t="t" r="r" b="b"/>
            <a:pathLst>
              <a:path w="427354" h="640079">
                <a:moveTo>
                  <a:pt x="426770" y="0"/>
                </a:moveTo>
                <a:lnTo>
                  <a:pt x="0" y="0"/>
                </a:lnTo>
                <a:lnTo>
                  <a:pt x="0" y="639762"/>
                </a:lnTo>
                <a:lnTo>
                  <a:pt x="426770" y="639762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/>
          </p:cNvSpPr>
          <p:nvPr/>
        </p:nvSpPr>
        <p:spPr>
          <a:xfrm>
            <a:off x="725827" y="183710"/>
            <a:ext cx="5441611" cy="43943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>
            <a:lvl1pPr>
              <a:defRPr sz="4134" b="0" i="0">
                <a:solidFill>
                  <a:srgbClr val="6A1F5F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8467">
              <a:spcBef>
                <a:spcPts val="67"/>
              </a:spcBef>
            </a:pPr>
            <a:r>
              <a:rPr lang="ru-RU" sz="2800" b="1" smtClean="0">
                <a:solidFill>
                  <a:srgbClr val="5F49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Задачи</a:t>
            </a:r>
            <a:endParaRPr lang="ru-RU" sz="2800" b="1" dirty="0">
              <a:solidFill>
                <a:srgbClr val="5F497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5832" y="935820"/>
            <a:ext cx="1057761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Руководителям территориальных управлений </a:t>
            </a:r>
            <a:r>
              <a:rPr lang="ru-RU" sz="2000" b="1" dirty="0" err="1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МОиН</a:t>
            </a:r>
            <a:r>
              <a:rPr lang="ru-RU" sz="2000" b="1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2000" b="1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Руководителям Департаментов образования </a:t>
            </a:r>
            <a:r>
              <a:rPr lang="ru-RU" sz="2000" b="1" dirty="0" err="1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2000" b="1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Самара, </a:t>
            </a:r>
            <a:r>
              <a:rPr lang="ru-RU" sz="2000" b="1" dirty="0" err="1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2000" b="1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Тольятти</a:t>
            </a:r>
          </a:p>
          <a:p>
            <a:endParaRPr lang="ru-RU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811" y="4379192"/>
            <a:ext cx="5772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34867" y="6296373"/>
            <a:ext cx="102475" cy="39428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81705" y="6296373"/>
            <a:ext cx="102475" cy="39428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27189" y="6296373"/>
            <a:ext cx="102475" cy="394283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596469" y="6561401"/>
            <a:ext cx="6977803" cy="14393"/>
          </a:xfrm>
          <a:custGeom>
            <a:avLst/>
            <a:gdLst/>
            <a:ahLst/>
            <a:cxnLst/>
            <a:rect l="l" t="t" r="r" b="b"/>
            <a:pathLst>
              <a:path w="10466705" h="21590">
                <a:moveTo>
                  <a:pt x="10466705" y="0"/>
                </a:moveTo>
                <a:lnTo>
                  <a:pt x="0" y="0"/>
                </a:lnTo>
                <a:lnTo>
                  <a:pt x="0" y="21429"/>
                </a:lnTo>
                <a:lnTo>
                  <a:pt x="10466705" y="21429"/>
                </a:lnTo>
                <a:lnTo>
                  <a:pt x="10466705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F49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24"/>
          <p:cNvSpPr/>
          <p:nvPr/>
        </p:nvSpPr>
        <p:spPr>
          <a:xfrm>
            <a:off x="4068995" y="6431491"/>
            <a:ext cx="284903" cy="426720"/>
          </a:xfrm>
          <a:custGeom>
            <a:avLst/>
            <a:gdLst/>
            <a:ahLst/>
            <a:cxnLst/>
            <a:rect l="l" t="t" r="r" b="b"/>
            <a:pathLst>
              <a:path w="427354" h="640079">
                <a:moveTo>
                  <a:pt x="426770" y="0"/>
                </a:moveTo>
                <a:lnTo>
                  <a:pt x="0" y="0"/>
                </a:lnTo>
                <a:lnTo>
                  <a:pt x="0" y="639762"/>
                </a:lnTo>
                <a:lnTo>
                  <a:pt x="426770" y="639762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5827" y="1633662"/>
            <a:ext cx="113064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Довести информацию о реализации модели инклюзивного профессионального образования Самарской области до руководителей общеобразовательных организаций </a:t>
            </a:r>
          </a:p>
          <a:p>
            <a:endParaRPr lang="ru-RU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Обязать руководителей общеобразовательных организаций на сайтах образовательных организаций разместить информацию о региональных ресурсах  по вопросам получения профессионального образования обучающимися с ОВЗ и инвалидами </a:t>
            </a:r>
          </a:p>
          <a:p>
            <a:endParaRPr lang="ru-RU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5827" y="4224173"/>
            <a:ext cx="113064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совещание для специалистов территориальных управлений </a:t>
            </a:r>
            <a:r>
              <a:rPr lang="ru-RU" dirty="0" err="1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МОиН</a:t>
            </a:r>
            <a:r>
              <a:rPr lang="ru-RU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ресурсных центров, образовательных организаций СОО, ПОО по вопросам реализации межведомственного комплексного плана мероприятий по повышению доступности среднего профессионального и высшего образования для инвалидов и лиц с ОВЗ , в том числе профориентации и занятости указанных лиц </a:t>
            </a:r>
          </a:p>
          <a:p>
            <a:r>
              <a:rPr lang="ru-RU" dirty="0" smtClean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(январь </a:t>
            </a:r>
            <a:r>
              <a:rPr lang="ru-RU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2023)</a:t>
            </a:r>
          </a:p>
          <a:p>
            <a:endParaRPr lang="ru-RU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832" y="4020036"/>
            <a:ext cx="10577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ЦПО Самарской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3639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/>
          <p:cNvSpPr/>
          <p:nvPr/>
        </p:nvSpPr>
        <p:spPr>
          <a:xfrm>
            <a:off x="4630248" y="6630458"/>
            <a:ext cx="6977803" cy="14393"/>
          </a:xfrm>
          <a:custGeom>
            <a:avLst/>
            <a:gdLst/>
            <a:ahLst/>
            <a:cxnLst/>
            <a:rect l="l" t="t" r="r" b="b"/>
            <a:pathLst>
              <a:path w="10466705" h="21590">
                <a:moveTo>
                  <a:pt x="10466705" y="0"/>
                </a:moveTo>
                <a:lnTo>
                  <a:pt x="0" y="0"/>
                </a:lnTo>
                <a:lnTo>
                  <a:pt x="0" y="21429"/>
                </a:lnTo>
                <a:lnTo>
                  <a:pt x="10466705" y="21429"/>
                </a:lnTo>
                <a:lnTo>
                  <a:pt x="10466705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17"/>
          <p:cNvSpPr txBox="1">
            <a:spLocks noGrp="1"/>
          </p:cNvSpPr>
          <p:nvPr>
            <p:ph type="title"/>
          </p:nvPr>
        </p:nvSpPr>
        <p:spPr>
          <a:xfrm>
            <a:off x="617503" y="217440"/>
            <a:ext cx="10168210" cy="39634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800" b="1" dirty="0">
                <a:solidFill>
                  <a:srgbClr val="5F49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Регламентирующая база</a:t>
            </a:r>
            <a:endParaRPr sz="2800" b="1" dirty="0">
              <a:solidFill>
                <a:srgbClr val="5F497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4"/>
          <p:cNvSpPr/>
          <p:nvPr/>
        </p:nvSpPr>
        <p:spPr>
          <a:xfrm>
            <a:off x="4068995" y="6431491"/>
            <a:ext cx="284903" cy="426720"/>
          </a:xfrm>
          <a:custGeom>
            <a:avLst/>
            <a:gdLst/>
            <a:ahLst/>
            <a:cxnLst/>
            <a:rect l="l" t="t" r="r" b="b"/>
            <a:pathLst>
              <a:path w="427354" h="640079">
                <a:moveTo>
                  <a:pt x="426770" y="0"/>
                </a:moveTo>
                <a:lnTo>
                  <a:pt x="0" y="0"/>
                </a:lnTo>
                <a:lnTo>
                  <a:pt x="0" y="639762"/>
                </a:lnTo>
                <a:lnTo>
                  <a:pt x="426770" y="639762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503" y="1599873"/>
            <a:ext cx="2601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endParaRPr lang="ru-RU" sz="2000" b="1" dirty="0" smtClean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</a:t>
            </a:r>
            <a:endParaRPr lang="ru-RU" sz="2000" b="1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7507" y="1467420"/>
            <a:ext cx="8567927" cy="1107947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lvl="0" fontAlgn="base"/>
            <a:r>
              <a:rPr lang="ru-RU" sz="1600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dirty="0" smtClean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ежведомственный комплексный план </a:t>
            </a:r>
            <a:r>
              <a:rPr lang="ru-RU" sz="1600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по повышению доступности среднего профессионального и высшего образования для инвалидов и лиц с ОВЗ , в том числе профориентации и занятости указанных </a:t>
            </a:r>
            <a:r>
              <a:rPr lang="ru-RU" sz="1600" dirty="0" smtClean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 (утвержден 21.12.2021 г. заместителем Председателя Правительства РФ Т. Голиковой)</a:t>
            </a:r>
            <a:endParaRPr lang="ru-RU" sz="1600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15729" y="6309320"/>
            <a:ext cx="121614" cy="394283"/>
          </a:xfrm>
          <a:prstGeom prst="rect">
            <a:avLst/>
          </a:prstGeom>
        </p:spPr>
      </p:pic>
      <p:pic>
        <p:nvPicPr>
          <p:cNvPr id="10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62567" y="6309320"/>
            <a:ext cx="121614" cy="394283"/>
          </a:xfrm>
          <a:prstGeom prst="rect">
            <a:avLst/>
          </a:prstGeom>
        </p:spPr>
      </p:pic>
      <p:pic>
        <p:nvPicPr>
          <p:cNvPr id="11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08051" y="6309320"/>
            <a:ext cx="121614" cy="3942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18689" y="3356992"/>
            <a:ext cx="8697039" cy="861726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lvl="0" fontAlgn="base"/>
            <a:r>
              <a:rPr lang="ru-RU" sz="1600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Министерства образования и науки Самарской области от 04.02.2022 № 105-р «О реализации организационной модели инклюзивного профессионального образования в Самарской области»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8935" y="4418528"/>
            <a:ext cx="8489923" cy="1600390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lvl="0" fontAlgn="base"/>
            <a:r>
              <a:rPr lang="ru-RU" sz="1600" dirty="0" smtClean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Губернатора Самарской области от 22.11.2022 № 290-р «О внесении изменений в распоряжение Губернатора Самарской области от 05.11.2015 № 644-р «Об утверждении Межведомственного комплексного плана мероприятий по сопровождению инвалидов и лиц с ограниченными возможностями здоровья при получении ими профессионального образования и содействию в последующем трудоустройстве на 2021-2025 годы»</a:t>
            </a:r>
            <a:endParaRPr lang="ru-RU" sz="1600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503" y="4070430"/>
            <a:ext cx="2601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</a:t>
            </a:r>
          </a:p>
          <a:p>
            <a:r>
              <a:rPr lang="ru-RU" sz="2000" b="1" dirty="0" smtClean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</a:t>
            </a:r>
            <a:endParaRPr lang="ru-RU" sz="2000" b="1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67408" y="2924944"/>
            <a:ext cx="1036915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8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67408" y="1412776"/>
            <a:ext cx="3744416" cy="3096344"/>
          </a:xfrm>
          <a:prstGeom prst="roundRect">
            <a:avLst>
              <a:gd name="adj" fmla="val 15155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sz="1600" b="1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</a:t>
            </a:r>
            <a:r>
              <a:rPr lang="ru-RU" sz="1600" b="1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05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организационно-методическое   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   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мониторинговые исследования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конкурсов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консультационное   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и трансляция опыта </a:t>
            </a:r>
            <a:r>
              <a:rPr lang="ru-RU" sz="1600" dirty="0" smtClean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инклюзивных </a:t>
            </a:r>
            <a:r>
              <a:rPr lang="ru-RU" sz="16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</a:t>
            </a:r>
          </a:p>
        </p:txBody>
      </p:sp>
      <p:sp>
        <p:nvSpPr>
          <p:cNvPr id="4" name="object 17"/>
          <p:cNvSpPr txBox="1">
            <a:spLocks/>
          </p:cNvSpPr>
          <p:nvPr/>
        </p:nvSpPr>
        <p:spPr>
          <a:xfrm>
            <a:off x="669659" y="112333"/>
            <a:ext cx="8484978" cy="43943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>
            <a:lvl1pPr>
              <a:defRPr sz="4134" b="0" i="0">
                <a:solidFill>
                  <a:srgbClr val="6A1F5F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8467">
              <a:spcBef>
                <a:spcPts val="67"/>
              </a:spcBef>
            </a:pPr>
            <a:r>
              <a:rPr lang="ru-RU" sz="2800" b="1" dirty="0">
                <a:solidFill>
                  <a:srgbClr val="5F49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Субъекты инклюзивной модели</a:t>
            </a:r>
          </a:p>
        </p:txBody>
      </p:sp>
      <p:sp>
        <p:nvSpPr>
          <p:cNvPr id="5" name="object 23"/>
          <p:cNvSpPr/>
          <p:nvPr/>
        </p:nvSpPr>
        <p:spPr>
          <a:xfrm>
            <a:off x="2084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7408" y="692696"/>
            <a:ext cx="3744416" cy="432048"/>
          </a:xfrm>
          <a:prstGeom prst="rect">
            <a:avLst/>
          </a:prstGeom>
          <a:solidFill>
            <a:srgbClr val="600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Самарской области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39971" y="692696"/>
            <a:ext cx="5616669" cy="432048"/>
          </a:xfrm>
          <a:prstGeom prst="rect">
            <a:avLst/>
          </a:prstGeom>
          <a:solidFill>
            <a:srgbClr val="600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ТУ министерства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и науки 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Самарской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7408" y="1268760"/>
            <a:ext cx="3744416" cy="504056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ЦПО Самарской </a:t>
            </a:r>
            <a:r>
              <a:rPr lang="ru-RU" dirty="0"/>
              <a:t>области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39971" y="1268760"/>
            <a:ext cx="5615239" cy="342176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Региональный центр трудовых ресурсов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39971" y="2263408"/>
            <a:ext cx="5605095" cy="360040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 РУМЦ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39972" y="3031796"/>
            <a:ext cx="5605094" cy="309811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 БПОО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39971" y="3747408"/>
            <a:ext cx="5605095" cy="309811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УМО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072897" y="2042324"/>
            <a:ext cx="504056" cy="1226183"/>
          </a:xfrm>
          <a:prstGeom prst="homePlate">
            <a:avLst>
              <a:gd name="adj" fmla="val 10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36442" y="1765652"/>
            <a:ext cx="5608624" cy="309811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ПОО Самарской области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239971" y="2609947"/>
            <a:ext cx="5605096" cy="318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buClr>
                <a:srgbClr val="E1B40C"/>
              </a:buClr>
            </a:pPr>
            <a:r>
              <a:rPr lang="ru-RU" altLang="zh-CN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ГАПОУ «</a:t>
            </a:r>
            <a:r>
              <a:rPr lang="ru-RU" altLang="zh-CN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СГК»; ГАПОУ </a:t>
            </a:r>
            <a:r>
              <a:rPr lang="ru-RU" altLang="zh-CN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zh-CN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ТСПК»; ГБПОУ </a:t>
            </a:r>
            <a:r>
              <a:rPr lang="ru-RU" altLang="zh-CN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«ТСЭК</a:t>
            </a:r>
            <a:r>
              <a:rPr lang="ru-RU" altLang="zh-CN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 ГБПОУ </a:t>
            </a:r>
            <a:r>
              <a:rPr lang="ru-RU" altLang="zh-CN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«ТК им. </a:t>
            </a:r>
            <a:r>
              <a:rPr lang="ru-RU" altLang="zh-CN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Н.Д.Кузнецова</a:t>
            </a:r>
            <a:r>
              <a:rPr lang="ru-RU" altLang="zh-CN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zh-CN" altLang="zh-CN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39971" y="3348528"/>
            <a:ext cx="5606287" cy="3098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buClr>
                <a:srgbClr val="E1B40C"/>
              </a:buClr>
            </a:pPr>
            <a:r>
              <a:rPr lang="ru-RU" altLang="zh-CN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ГАПОУ «ТСПК»</a:t>
            </a:r>
            <a:endParaRPr lang="zh-CN" altLang="zh-CN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39971" y="4036243"/>
            <a:ext cx="5605095" cy="546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buClr>
                <a:srgbClr val="E1B40C"/>
              </a:buClr>
            </a:pPr>
            <a:r>
              <a:rPr lang="ru-RU" altLang="zh-CN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 педагогических </a:t>
            </a:r>
            <a:r>
              <a:rPr lang="ru-RU" altLang="zh-CN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работников,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реализующих образовательные программы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 и ПО для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инвалидов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обучающихся с ОВЗ </a:t>
            </a:r>
            <a:endParaRPr lang="zh-CN" altLang="zh-CN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06392" y="4869160"/>
            <a:ext cx="1095024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67408" y="5157192"/>
            <a:ext cx="374441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высшего образования</a:t>
            </a:r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58"/>
          <p:cNvSpPr>
            <a:spLocks noChangeArrowheads="1"/>
          </p:cNvSpPr>
          <p:nvPr/>
        </p:nvSpPr>
        <p:spPr bwMode="auto">
          <a:xfrm>
            <a:off x="722244" y="5806920"/>
            <a:ext cx="3781112" cy="572876"/>
          </a:xfrm>
          <a:prstGeom prst="roundRect">
            <a:avLst>
              <a:gd name="adj" fmla="val 5630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B40C"/>
              </a:buClr>
              <a:buSzTx/>
              <a:buFont typeface="微软雅黑" pitchFamily="34" charset="-122"/>
              <a:buNone/>
              <a:tabLst/>
              <a:defRPr/>
            </a:pPr>
            <a:r>
              <a:rPr lang="ru-RU" altLang="zh-CN" sz="1500" kern="0" noProof="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О</a:t>
            </a:r>
            <a:r>
              <a:rPr kumimoji="0" lang="ru-RU" altLang="zh-CN" sz="15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бщеобразовательные</a:t>
            </a:r>
            <a:endParaRPr kumimoji="0" lang="ru-RU" altLang="zh-CN" sz="15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B40C"/>
              </a:buClr>
              <a:buSzTx/>
              <a:buFont typeface="微软雅黑" pitchFamily="34" charset="-122"/>
              <a:buNone/>
              <a:tabLst/>
              <a:defRPr/>
            </a:pPr>
            <a:r>
              <a:rPr kumimoji="0" lang="ru-RU" altLang="zh-CN" sz="1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организации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56470" y="5946190"/>
            <a:ext cx="4428320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ЦПМПК</a:t>
            </a:r>
          </a:p>
        </p:txBody>
      </p:sp>
      <p:sp>
        <p:nvSpPr>
          <p:cNvPr id="28" name="AutoShape 58"/>
          <p:cNvSpPr>
            <a:spLocks noChangeArrowheads="1"/>
          </p:cNvSpPr>
          <p:nvPr/>
        </p:nvSpPr>
        <p:spPr bwMode="auto">
          <a:xfrm>
            <a:off x="5567086" y="5157192"/>
            <a:ext cx="4417345" cy="572876"/>
          </a:xfrm>
          <a:prstGeom prst="roundRect">
            <a:avLst>
              <a:gd name="adj" fmla="val 5630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>
              <a:spcBef>
                <a:spcPct val="20000"/>
              </a:spcBef>
              <a:buClr>
                <a:srgbClr val="E1B40C"/>
              </a:buClr>
              <a:defRPr/>
            </a:pPr>
            <a:r>
              <a:rPr lang="ru-RU" altLang="zh-CN" sz="1500" kern="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Министерство социально-демографического </a:t>
            </a:r>
          </a:p>
          <a:p>
            <a:pPr lvl="0" algn="ctr">
              <a:spcBef>
                <a:spcPct val="20000"/>
              </a:spcBef>
              <a:buClr>
                <a:srgbClr val="E1B40C"/>
              </a:buClr>
              <a:defRPr/>
            </a:pPr>
            <a:r>
              <a:rPr lang="ru-RU" altLang="zh-CN" sz="1500" kern="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развития Самарской области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200456" y="5157192"/>
            <a:ext cx="1656184" cy="572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</a:p>
          <a:p>
            <a:pPr algn="ctr"/>
            <a:r>
              <a:rPr lang="ru-RU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инвалидов</a:t>
            </a:r>
          </a:p>
        </p:txBody>
      </p:sp>
    </p:spTree>
    <p:extLst>
      <p:ext uri="{BB962C8B-B14F-4D97-AF65-F5344CB8AC3E}">
        <p14:creationId xmlns:p14="http://schemas.microsoft.com/office/powerpoint/2010/main" val="37968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34867" y="6277323"/>
            <a:ext cx="102475" cy="394283"/>
          </a:xfrm>
          <a:prstGeom prst="rect">
            <a:avLst/>
          </a:prstGeom>
        </p:spPr>
      </p:pic>
      <p:pic>
        <p:nvPicPr>
          <p:cNvPr id="3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81705" y="6277323"/>
            <a:ext cx="102475" cy="394283"/>
          </a:xfrm>
          <a:prstGeom prst="rect">
            <a:avLst/>
          </a:prstGeom>
        </p:spPr>
      </p:pic>
      <p:pic>
        <p:nvPicPr>
          <p:cNvPr id="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27189" y="6277323"/>
            <a:ext cx="102475" cy="394283"/>
          </a:xfrm>
          <a:prstGeom prst="rect">
            <a:avLst/>
          </a:prstGeom>
        </p:spPr>
      </p:pic>
      <p:sp>
        <p:nvSpPr>
          <p:cNvPr id="5" name="object 10"/>
          <p:cNvSpPr/>
          <p:nvPr/>
        </p:nvSpPr>
        <p:spPr>
          <a:xfrm>
            <a:off x="4596469" y="6637601"/>
            <a:ext cx="6977803" cy="14393"/>
          </a:xfrm>
          <a:custGeom>
            <a:avLst/>
            <a:gdLst/>
            <a:ahLst/>
            <a:cxnLst/>
            <a:rect l="l" t="t" r="r" b="b"/>
            <a:pathLst>
              <a:path w="10466705" h="21590">
                <a:moveTo>
                  <a:pt x="10466705" y="0"/>
                </a:moveTo>
                <a:lnTo>
                  <a:pt x="0" y="0"/>
                </a:lnTo>
                <a:lnTo>
                  <a:pt x="0" y="21429"/>
                </a:lnTo>
                <a:lnTo>
                  <a:pt x="10466705" y="21429"/>
                </a:lnTo>
                <a:lnTo>
                  <a:pt x="10466705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object 17"/>
          <p:cNvSpPr txBox="1">
            <a:spLocks/>
          </p:cNvSpPr>
          <p:nvPr/>
        </p:nvSpPr>
        <p:spPr>
          <a:xfrm>
            <a:off x="816225" y="152338"/>
            <a:ext cx="9438244" cy="43943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>
            <a:lvl1pPr>
              <a:defRPr sz="4134" b="0" i="0">
                <a:solidFill>
                  <a:srgbClr val="6A1F5F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8467">
              <a:spcBef>
                <a:spcPts val="67"/>
              </a:spcBef>
            </a:pPr>
            <a:r>
              <a:rPr lang="ru-RU" sz="2800" b="1" dirty="0">
                <a:solidFill>
                  <a:srgbClr val="5F49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Ключевые проблемы</a:t>
            </a:r>
          </a:p>
        </p:txBody>
      </p:sp>
      <p:sp>
        <p:nvSpPr>
          <p:cNvPr id="8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24"/>
          <p:cNvSpPr/>
          <p:nvPr/>
        </p:nvSpPr>
        <p:spPr>
          <a:xfrm>
            <a:off x="4068995" y="6431491"/>
            <a:ext cx="284903" cy="426720"/>
          </a:xfrm>
          <a:custGeom>
            <a:avLst/>
            <a:gdLst/>
            <a:ahLst/>
            <a:cxnLst/>
            <a:rect l="l" t="t" r="r" b="b"/>
            <a:pathLst>
              <a:path w="427354" h="640079">
                <a:moveTo>
                  <a:pt x="426770" y="0"/>
                </a:moveTo>
                <a:lnTo>
                  <a:pt x="0" y="0"/>
                </a:lnTo>
                <a:lnTo>
                  <a:pt x="0" y="639762"/>
                </a:lnTo>
                <a:lnTo>
                  <a:pt x="426770" y="639762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9076" y="1276002"/>
            <a:ext cx="9825196" cy="954059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fontAlgn="base"/>
            <a:r>
              <a:rPr lang="ru-RU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 УРОВЕНЬ ИНФОРМИРОВАННОСТИ РУКОВОДСТВА ОБРАЗОВАТЕЛЬНЫХ ОРГАНИЗАЦИЙ О РЕАЛИЗУЕМОЙ МОДЕЛИ ИНКЛЮЗИВНОГО ПРОФЕССИОНАЛЬНОГО ОБРАЗОВАНИЯ В САМАРСКОЙ ОБЛАСТИ</a:t>
            </a:r>
          </a:p>
        </p:txBody>
      </p:sp>
      <p:sp>
        <p:nvSpPr>
          <p:cNvPr id="11" name="TextBox 26"/>
          <p:cNvSpPr txBox="1"/>
          <p:nvPr/>
        </p:nvSpPr>
        <p:spPr>
          <a:xfrm>
            <a:off x="1749076" y="3080239"/>
            <a:ext cx="9825196" cy="954059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НИЗКАЯ ИНФОРМИРОВАННОСТЬ ОБУЧАЮЩИХСЯ И ИХ СЕМЕЙ О ВОЗМОЖНОСТЯХ, СОЗДАННЫХ В РЕГИОНЕ ПО ВОПРОСАМ ПОЛУЧЕНИЯ ОБРАЗОВАНИЯ, ПРОФОРИЕНТАЦИИ И САМООПРЕДЕЛЕНИЯ</a:t>
            </a:r>
            <a:endParaRPr lang="ru-RU" dirty="0">
              <a:solidFill>
                <a:srgbClr val="8064A2">
                  <a:lumMod val="75000"/>
                </a:srgbClr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26"/>
          <p:cNvSpPr txBox="1"/>
          <p:nvPr/>
        </p:nvSpPr>
        <p:spPr>
          <a:xfrm>
            <a:off x="1749076" y="4945567"/>
            <a:ext cx="9825196" cy="677060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ОТСУТСТВИЕ </a:t>
            </a:r>
            <a:r>
              <a:rPr lang="ru-RU" dirty="0" smtClean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ЕДИНЫХ ПОДХОДОВ К ПЛАНИРОВАНИЮ МЕРОПРИЯТИЙ ДЛЯ ОБУЧАЮЩИХСЯ С ОВЗ И ИНВАЛИДНОСТЬЮ В ПОО САМАРСКОЙ ОБЛАСТИ</a:t>
            </a:r>
            <a:endParaRPr lang="ru-RU" dirty="0">
              <a:solidFill>
                <a:srgbClr val="8064A2">
                  <a:lumMod val="75000"/>
                </a:srgbClr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1424" y="1484784"/>
            <a:ext cx="288032" cy="2880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06179" y="3381056"/>
            <a:ext cx="288032" cy="2880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06179" y="5133312"/>
            <a:ext cx="288032" cy="2880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0117" y="6317842"/>
            <a:ext cx="102475" cy="394283"/>
          </a:xfrm>
          <a:prstGeom prst="rect">
            <a:avLst/>
          </a:prstGeom>
        </p:spPr>
      </p:pic>
      <p:pic>
        <p:nvPicPr>
          <p:cNvPr id="3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6955" y="6317842"/>
            <a:ext cx="102475" cy="394283"/>
          </a:xfrm>
          <a:prstGeom prst="rect">
            <a:avLst/>
          </a:prstGeom>
        </p:spPr>
      </p:pic>
      <p:pic>
        <p:nvPicPr>
          <p:cNvPr id="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22439" y="6317842"/>
            <a:ext cx="102475" cy="394283"/>
          </a:xfrm>
          <a:prstGeom prst="rect">
            <a:avLst/>
          </a:prstGeom>
        </p:spPr>
      </p:pic>
      <p:sp>
        <p:nvSpPr>
          <p:cNvPr id="5" name="object 10"/>
          <p:cNvSpPr/>
          <p:nvPr/>
        </p:nvSpPr>
        <p:spPr>
          <a:xfrm>
            <a:off x="4691719" y="6582870"/>
            <a:ext cx="6977803" cy="14393"/>
          </a:xfrm>
          <a:custGeom>
            <a:avLst/>
            <a:gdLst/>
            <a:ahLst/>
            <a:cxnLst/>
            <a:rect l="l" t="t" r="r" b="b"/>
            <a:pathLst>
              <a:path w="10466705" h="21590">
                <a:moveTo>
                  <a:pt x="10466705" y="0"/>
                </a:moveTo>
                <a:lnTo>
                  <a:pt x="0" y="0"/>
                </a:lnTo>
                <a:lnTo>
                  <a:pt x="0" y="21429"/>
                </a:lnTo>
                <a:lnTo>
                  <a:pt x="10466705" y="21429"/>
                </a:lnTo>
                <a:lnTo>
                  <a:pt x="10466705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bject 17"/>
          <p:cNvSpPr txBox="1">
            <a:spLocks/>
          </p:cNvSpPr>
          <p:nvPr/>
        </p:nvSpPr>
        <p:spPr>
          <a:xfrm>
            <a:off x="564715" y="192927"/>
            <a:ext cx="11465401" cy="43943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>
            <a:lvl1pPr>
              <a:defRPr sz="4134" b="0" i="0">
                <a:solidFill>
                  <a:srgbClr val="6A1F5F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8467" marR="0" lvl="0" indent="0" algn="l" defTabSz="91440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Количество обучающихся с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ОВЗ и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инвалидностью в ПОО</a:t>
            </a:r>
          </a:p>
        </p:txBody>
      </p:sp>
      <p:sp>
        <p:nvSpPr>
          <p:cNvPr id="8" name="object 23"/>
          <p:cNvSpPr/>
          <p:nvPr/>
        </p:nvSpPr>
        <p:spPr>
          <a:xfrm>
            <a:off x="208415" y="419243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bject 24"/>
          <p:cNvSpPr/>
          <p:nvPr/>
        </p:nvSpPr>
        <p:spPr>
          <a:xfrm>
            <a:off x="4068995" y="6381328"/>
            <a:ext cx="284903" cy="426720"/>
          </a:xfrm>
          <a:custGeom>
            <a:avLst/>
            <a:gdLst/>
            <a:ahLst/>
            <a:cxnLst/>
            <a:rect l="l" t="t" r="r" b="b"/>
            <a:pathLst>
              <a:path w="427354" h="640079">
                <a:moveTo>
                  <a:pt x="426770" y="0"/>
                </a:moveTo>
                <a:lnTo>
                  <a:pt x="0" y="0"/>
                </a:lnTo>
                <a:lnTo>
                  <a:pt x="0" y="639762"/>
                </a:lnTo>
                <a:lnTo>
                  <a:pt x="426770" y="639762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4224754" y="2713236"/>
            <a:ext cx="870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1374</a:t>
            </a:r>
            <a:endParaRPr kumimoji="1" lang="en-US" altLang="ko-KR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5596355" y="2233458"/>
            <a:ext cx="870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1469</a:t>
            </a:r>
            <a:endParaRPr kumimoji="1" lang="en-US" altLang="ko-KR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7218015" y="1725458"/>
            <a:ext cx="9012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1538</a:t>
            </a:r>
            <a:endParaRPr kumimoji="1" lang="en-US" altLang="ko-KR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5300" y="5876397"/>
            <a:ext cx="4626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Данные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мониторинга на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01.10.2022г.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407368" y="2702670"/>
            <a:ext cx="11469587" cy="7207"/>
          </a:xfrm>
          <a:prstGeom prst="straightConnector1">
            <a:avLst/>
          </a:prstGeom>
          <a:ln w="38100">
            <a:solidFill>
              <a:srgbClr val="99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517714" y="2895327"/>
            <a:ext cx="1083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2016г.</a:t>
            </a:r>
            <a:endParaRPr kumimoji="1" lang="en-US" altLang="ko-KR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2953954" y="2870034"/>
            <a:ext cx="1083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2018г</a:t>
            </a:r>
            <a:r>
              <a:rPr kumimoji="1" lang="ru-RU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.</a:t>
            </a:r>
            <a:endParaRPr kumimoji="1" lang="en-US" altLang="ko-KR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49" name="Text Box 21"/>
          <p:cNvSpPr txBox="1">
            <a:spLocks noChangeArrowheads="1"/>
          </p:cNvSpPr>
          <p:nvPr/>
        </p:nvSpPr>
        <p:spPr bwMode="auto">
          <a:xfrm>
            <a:off x="5564490" y="2895326"/>
            <a:ext cx="1083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2020г</a:t>
            </a:r>
            <a:r>
              <a:rPr kumimoji="1" lang="ru-RU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.</a:t>
            </a:r>
            <a:endParaRPr kumimoji="1" lang="en-US" altLang="ko-KR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50" name="Text Box 21"/>
          <p:cNvSpPr txBox="1">
            <a:spLocks noChangeArrowheads="1"/>
          </p:cNvSpPr>
          <p:nvPr/>
        </p:nvSpPr>
        <p:spPr bwMode="auto">
          <a:xfrm>
            <a:off x="8121540" y="2887383"/>
            <a:ext cx="1083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2022г</a:t>
            </a:r>
            <a:r>
              <a:rPr kumimoji="1" lang="ru-RU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.</a:t>
            </a:r>
            <a:endParaRPr kumimoji="1" lang="en-US" altLang="ko-KR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390274" y="1564421"/>
            <a:ext cx="13388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938</a:t>
            </a:r>
            <a:endParaRPr kumimoji="1" lang="en-US" altLang="ko-KR" sz="5400" b="1" i="0" u="none" strike="noStrike" kern="0" cap="none" spc="0" normalizeH="0" baseline="0" noProof="0" dirty="0" smtClean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2652192" y="1557749"/>
            <a:ext cx="1723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1374</a:t>
            </a:r>
            <a:endParaRPr kumimoji="1" lang="en-US" altLang="ko-KR" sz="5400" b="1" i="0" u="none" strike="noStrike" kern="0" cap="none" spc="0" normalizeH="0" baseline="0" noProof="0" dirty="0" smtClean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5245477" y="1557749"/>
            <a:ext cx="1723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1469</a:t>
            </a:r>
            <a:endParaRPr kumimoji="1" lang="en-US" altLang="ko-KR" sz="5400" b="1" i="0" u="none" strike="noStrike" kern="0" cap="none" spc="0" normalizeH="0" baseline="0" noProof="0" dirty="0" smtClean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7775426" y="1591682"/>
            <a:ext cx="1723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ko-KR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1538</a:t>
            </a:r>
            <a:endParaRPr kumimoji="1" lang="en-US" altLang="ko-KR" sz="5400" b="1" i="0" u="none" strike="noStrike" kern="0" cap="none" spc="0" normalizeH="0" baseline="0" noProof="0" dirty="0" smtClean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864183" y="4138944"/>
            <a:ext cx="2577668" cy="954059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marL="0" marR="0" lvl="0" indent="0" algn="ctr" defTabSz="914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8625 </a:t>
            </a: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931842" y="4983893"/>
            <a:ext cx="2204867" cy="1231058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algn="ctr" defTabSz="914278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6-11 классов ОО с инвалидностью и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ОВЗ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Штриховая стрелка вправо 61"/>
          <p:cNvSpPr/>
          <p:nvPr/>
        </p:nvSpPr>
        <p:spPr>
          <a:xfrm rot="16200000">
            <a:off x="10620933" y="2774795"/>
            <a:ext cx="772839" cy="1618003"/>
          </a:xfrm>
          <a:prstGeom prst="stripedRightArrow">
            <a:avLst>
              <a:gd name="adj1" fmla="val 65306"/>
              <a:gd name="adj2" fmla="val 66022"/>
            </a:avLst>
          </a:prstGeom>
          <a:solidFill>
            <a:srgbClr val="E2A8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021532" y="2630599"/>
            <a:ext cx="72008" cy="164046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464144" y="2620020"/>
            <a:ext cx="72008" cy="164046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068769" y="2630172"/>
            <a:ext cx="72008" cy="164046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8611223" y="2620020"/>
            <a:ext cx="72008" cy="164046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3"/>
          <p:cNvSpPr/>
          <p:nvPr/>
        </p:nvSpPr>
        <p:spPr>
          <a:xfrm>
            <a:off x="322938" y="272940"/>
            <a:ext cx="126995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8C5283"/>
          </a:solidFill>
        </p:spPr>
        <p:txBody>
          <a:bodyPr wrap="square" lIns="0" tIns="0" rIns="0" bIns="0" rtlCol="0"/>
          <a:lstStyle/>
          <a:p>
            <a:pPr marL="0" marR="0" lvl="0" indent="0" defTabSz="60954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615" y="179957"/>
            <a:ext cx="11634385" cy="553949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800" b="1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 обучающихся с ОВЗ и/или </a:t>
            </a:r>
            <a:r>
              <a:rPr lang="ru-RU" sz="2800" b="1" dirty="0" smtClean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инвалидностью в ПОО</a:t>
            </a:r>
            <a:endParaRPr lang="ru-RU" sz="2800" b="1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2727" y="2909013"/>
            <a:ext cx="2304128" cy="1046288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marL="0" marR="0" lvl="0" indent="0" defTabSz="914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1538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7666" y="1262903"/>
            <a:ext cx="3217351" cy="784782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sz="43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645 – </a:t>
            </a:r>
            <a:r>
              <a:rPr lang="ru-RU" sz="32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42%</a:t>
            </a:r>
            <a:endParaRPr lang="ru-RU" sz="600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738" y="3843093"/>
            <a:ext cx="3113595" cy="677060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algn="ctr" defTabSz="914278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ПОО с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ОВЗ и/или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инвалидностью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9118" y="1340830"/>
            <a:ext cx="3502264" cy="677060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интеллекта </a:t>
            </a:r>
          </a:p>
          <a:p>
            <a:pPr defTabSz="914278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т.ч. РАС, синдром Дауна)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84287" y="4686026"/>
            <a:ext cx="4732393" cy="677060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слуха </a:t>
            </a:r>
          </a:p>
          <a:p>
            <a:pPr defTabSz="914278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т.ч. глухие и слабослышащие)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7925" y="4574478"/>
            <a:ext cx="2783270" cy="779459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sz="43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134 –  </a:t>
            </a:r>
            <a:r>
              <a:rPr lang="ru-RU" sz="32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7814" y="4064515"/>
            <a:ext cx="4223799" cy="399986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Речевые нарушения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78013" y="2296210"/>
            <a:ext cx="4223799" cy="399986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Соматические нарушения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1712" y="2057054"/>
            <a:ext cx="2828194" cy="784782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sz="43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324 – </a:t>
            </a:r>
            <a:r>
              <a:rPr lang="ru-RU" sz="32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  <a:endParaRPr lang="ru-RU" sz="430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1717" y="3046598"/>
            <a:ext cx="4223799" cy="677060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ОДА </a:t>
            </a:r>
          </a:p>
          <a:p>
            <a:pPr defTabSz="914278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т.ч. на кресле –коляске)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22199" y="5522193"/>
            <a:ext cx="4732393" cy="677060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зрения </a:t>
            </a:r>
          </a:p>
          <a:p>
            <a:pPr defTabSz="914278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т.ч. слепые и слабовидящие)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03570" y="5370343"/>
            <a:ext cx="2608292" cy="784782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sz="43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  –  </a:t>
            </a:r>
            <a:r>
              <a:rPr lang="ru-RU" sz="32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 </a:t>
            </a:r>
            <a:endParaRPr lang="ru-RU" sz="430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2513" y="3823766"/>
            <a:ext cx="2828194" cy="784782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sz="43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 –  </a:t>
            </a:r>
            <a:r>
              <a:rPr lang="ru-RU" sz="32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  <a:endParaRPr lang="ru-RU" sz="430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58645" y="2909365"/>
            <a:ext cx="2828194" cy="784782"/>
          </a:xfrm>
          <a:prstGeom prst="rect">
            <a:avLst/>
          </a:prstGeom>
          <a:noFill/>
        </p:spPr>
        <p:txBody>
          <a:bodyPr wrap="square" lIns="121871" tIns="60936" rIns="121871" bIns="60936" rtlCol="0">
            <a:spAutoFit/>
          </a:bodyPr>
          <a:lstStyle/>
          <a:p>
            <a:pPr defTabSz="914278"/>
            <a:r>
              <a:rPr lang="ru-RU" sz="43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  – </a:t>
            </a:r>
            <a:r>
              <a:rPr lang="ru-RU" sz="3200" dirty="0">
                <a:solidFill>
                  <a:srgbClr val="99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  <a:endParaRPr lang="ru-RU" sz="430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10"/>
          <p:cNvSpPr/>
          <p:nvPr/>
        </p:nvSpPr>
        <p:spPr>
          <a:xfrm>
            <a:off x="4463234" y="6637601"/>
            <a:ext cx="6977803" cy="14393"/>
          </a:xfrm>
          <a:custGeom>
            <a:avLst/>
            <a:gdLst/>
            <a:ahLst/>
            <a:cxnLst/>
            <a:rect l="l" t="t" r="r" b="b"/>
            <a:pathLst>
              <a:path w="10466705" h="21590">
                <a:moveTo>
                  <a:pt x="10466705" y="0"/>
                </a:moveTo>
                <a:lnTo>
                  <a:pt x="0" y="0"/>
                </a:lnTo>
                <a:lnTo>
                  <a:pt x="0" y="21429"/>
                </a:lnTo>
                <a:lnTo>
                  <a:pt x="10466705" y="21429"/>
                </a:lnTo>
                <a:lnTo>
                  <a:pt x="10466705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935760" y="6431491"/>
            <a:ext cx="284903" cy="426720"/>
          </a:xfrm>
          <a:custGeom>
            <a:avLst/>
            <a:gdLst/>
            <a:ahLst/>
            <a:cxnLst/>
            <a:rect l="l" t="t" r="r" b="b"/>
            <a:pathLst>
              <a:path w="427354" h="640079">
                <a:moveTo>
                  <a:pt x="426770" y="0"/>
                </a:moveTo>
                <a:lnTo>
                  <a:pt x="0" y="0"/>
                </a:lnTo>
                <a:lnTo>
                  <a:pt x="0" y="639762"/>
                </a:lnTo>
                <a:lnTo>
                  <a:pt x="426770" y="639762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63018" y="6275077"/>
            <a:ext cx="121614" cy="394283"/>
          </a:xfrm>
          <a:prstGeom prst="rect">
            <a:avLst/>
          </a:prstGeom>
        </p:spPr>
      </p:pic>
      <p:pic>
        <p:nvPicPr>
          <p:cNvPr id="26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07034" y="6277323"/>
            <a:ext cx="121614" cy="394283"/>
          </a:xfrm>
          <a:prstGeom prst="rect">
            <a:avLst/>
          </a:prstGeom>
        </p:spPr>
      </p:pic>
      <p:pic>
        <p:nvPicPr>
          <p:cNvPr id="27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19002" y="6277323"/>
            <a:ext cx="121614" cy="394283"/>
          </a:xfrm>
          <a:prstGeom prst="rect">
            <a:avLst/>
          </a:prstGeom>
        </p:spPr>
      </p:pic>
      <p:sp>
        <p:nvSpPr>
          <p:cNvPr id="17" name="Левая фигурная скобка 16"/>
          <p:cNvSpPr/>
          <p:nvPr/>
        </p:nvSpPr>
        <p:spPr>
          <a:xfrm>
            <a:off x="3935760" y="1216382"/>
            <a:ext cx="706711" cy="4804906"/>
          </a:xfrm>
          <a:prstGeom prst="leftBrace">
            <a:avLst>
              <a:gd name="adj1" fmla="val 56542"/>
              <a:gd name="adj2" fmla="val 54105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80907" y="6020976"/>
            <a:ext cx="4626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Данные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мониторинга на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01.10.2022г.</a:t>
            </a:r>
          </a:p>
        </p:txBody>
      </p:sp>
    </p:spTree>
    <p:extLst>
      <p:ext uri="{BB962C8B-B14F-4D97-AF65-F5344CB8AC3E}">
        <p14:creationId xmlns:p14="http://schemas.microsoft.com/office/powerpoint/2010/main" val="18454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7"/>
          <p:cNvSpPr txBox="1">
            <a:spLocks noGrp="1"/>
          </p:cNvSpPr>
          <p:nvPr>
            <p:ph type="title"/>
          </p:nvPr>
        </p:nvSpPr>
        <p:spPr>
          <a:xfrm>
            <a:off x="761230" y="178815"/>
            <a:ext cx="7365340" cy="43943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800" b="1" kern="1200" dirty="0">
                <a:solidFill>
                  <a:srgbClr val="5F49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Внешние запросы</a:t>
            </a:r>
            <a:endParaRPr sz="2800" b="1" kern="1200" dirty="0">
              <a:solidFill>
                <a:srgbClr val="5F497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1384" y="829858"/>
            <a:ext cx="1152745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Реализация мер по повышению доступности СПО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(мониторинги ФМЦИО)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F49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Увеличение численности инвалидов и лиц с ОВЗ  в ПОО, принятых на обучение, обучающихся по программам СПО и ПО, в том числе посредством организации консультационных услуг для инвалидов и лиц с ОВЗ, их родителей.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F49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Увеличение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количества реализуемых образовательных программ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СПО и ПО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для инвалидов и лиц с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ОВЗ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F49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системы СПО по вопросам организации инклюзивного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5F49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профориентационной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работы и обеспечения доступности приёма на образовательные программы профессионального образования для инвалидов и лиц с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ОВЗ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5F49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профориентационных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мероприятий для обучающихся с инвалидностью и ОВЗ ОО, в том числе организация взаимодействия с региональными общественными организациями инвалидов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F49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Ежегодная актуализация Атласа доступных профессий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5F49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34867" y="6296373"/>
            <a:ext cx="102475" cy="394283"/>
          </a:xfrm>
          <a:prstGeom prst="rect">
            <a:avLst/>
          </a:prstGeom>
        </p:spPr>
      </p:pic>
      <p:pic>
        <p:nvPicPr>
          <p:cNvPr id="30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81705" y="6296373"/>
            <a:ext cx="102475" cy="394283"/>
          </a:xfrm>
          <a:prstGeom prst="rect">
            <a:avLst/>
          </a:prstGeom>
        </p:spPr>
      </p:pic>
      <p:pic>
        <p:nvPicPr>
          <p:cNvPr id="31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27189" y="6296373"/>
            <a:ext cx="102475" cy="394283"/>
          </a:xfrm>
          <a:prstGeom prst="rect">
            <a:avLst/>
          </a:prstGeom>
        </p:spPr>
      </p:pic>
      <p:sp>
        <p:nvSpPr>
          <p:cNvPr id="32" name="object 10"/>
          <p:cNvSpPr/>
          <p:nvPr/>
        </p:nvSpPr>
        <p:spPr>
          <a:xfrm>
            <a:off x="4597345" y="6670609"/>
            <a:ext cx="6977803" cy="14393"/>
          </a:xfrm>
          <a:custGeom>
            <a:avLst/>
            <a:gdLst/>
            <a:ahLst/>
            <a:cxnLst/>
            <a:rect l="l" t="t" r="r" b="b"/>
            <a:pathLst>
              <a:path w="10466705" h="21590">
                <a:moveTo>
                  <a:pt x="10466705" y="0"/>
                </a:moveTo>
                <a:lnTo>
                  <a:pt x="0" y="0"/>
                </a:lnTo>
                <a:lnTo>
                  <a:pt x="0" y="21429"/>
                </a:lnTo>
                <a:lnTo>
                  <a:pt x="10466705" y="21429"/>
                </a:lnTo>
                <a:lnTo>
                  <a:pt x="10466705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5F49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24"/>
          <p:cNvSpPr/>
          <p:nvPr/>
        </p:nvSpPr>
        <p:spPr>
          <a:xfrm>
            <a:off x="4068995" y="6431491"/>
            <a:ext cx="284903" cy="426720"/>
          </a:xfrm>
          <a:custGeom>
            <a:avLst/>
            <a:gdLst/>
            <a:ahLst/>
            <a:cxnLst/>
            <a:rect l="l" t="t" r="r" b="b"/>
            <a:pathLst>
              <a:path w="427354" h="640079">
                <a:moveTo>
                  <a:pt x="426770" y="0"/>
                </a:moveTo>
                <a:lnTo>
                  <a:pt x="0" y="0"/>
                </a:lnTo>
                <a:lnTo>
                  <a:pt x="0" y="639762"/>
                </a:lnTo>
                <a:lnTo>
                  <a:pt x="426770" y="639762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7"/>
          <p:cNvSpPr txBox="1">
            <a:spLocks/>
          </p:cNvSpPr>
          <p:nvPr/>
        </p:nvSpPr>
        <p:spPr>
          <a:xfrm>
            <a:off x="700114" y="136381"/>
            <a:ext cx="9806342" cy="439437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>
            <a:lvl1pPr>
              <a:defRPr sz="4134" b="0" i="0">
                <a:solidFill>
                  <a:srgbClr val="6A1F5F"/>
                </a:solidFill>
                <a:latin typeface="Microsoft Sans Serif"/>
                <a:ea typeface="+mj-ea"/>
                <a:cs typeface="Microsoft Sans Serif"/>
              </a:defRPr>
            </a:lvl1pPr>
          </a:lstStyle>
          <a:p>
            <a:pPr marL="8467">
              <a:spcBef>
                <a:spcPts val="67"/>
              </a:spcBef>
            </a:pPr>
            <a:r>
              <a:rPr lang="ru-RU" sz="2800" b="1" dirty="0">
                <a:solidFill>
                  <a:srgbClr val="5F49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ЦПО Самарской области – координатор работы</a:t>
            </a:r>
          </a:p>
        </p:txBody>
      </p:sp>
      <p:sp>
        <p:nvSpPr>
          <p:cNvPr id="3" name="object 23"/>
          <p:cNvSpPr/>
          <p:nvPr/>
        </p:nvSpPr>
        <p:spPr>
          <a:xfrm>
            <a:off x="322715" y="272939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0114" y="1214119"/>
            <a:ext cx="43740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ЦПО - региональный координатор</a:t>
            </a:r>
          </a:p>
          <a:p>
            <a:r>
              <a:rPr lang="ru-RU" sz="2000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РУМЦ , БПОО и ПОО  в Самарской области по вопросам организации инклюзивного профессионального образования</a:t>
            </a:r>
          </a:p>
          <a:p>
            <a:endParaRPr lang="ru-RU" sz="2000" dirty="0" smtClean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Семенова Наталья Григорьевна,</a:t>
            </a:r>
            <a:r>
              <a:rPr lang="ru-RU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методист </a:t>
            </a:r>
            <a:r>
              <a:rPr lang="ru-RU" sz="2000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ЦПО Самарской области </a:t>
            </a:r>
            <a:endParaRPr lang="ru-RU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334 – 04 – 93</a:t>
            </a:r>
          </a:p>
          <a:p>
            <a:r>
              <a:rPr lang="ru-RU" sz="2000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почта: </a:t>
            </a:r>
            <a:r>
              <a:rPr lang="en-US" sz="2000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semenova@cposo.ru</a:t>
            </a:r>
            <a:endParaRPr lang="ru-RU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34867" y="6296373"/>
            <a:ext cx="102475" cy="394283"/>
          </a:xfrm>
          <a:prstGeom prst="rect">
            <a:avLst/>
          </a:prstGeom>
        </p:spPr>
      </p:pic>
      <p:pic>
        <p:nvPicPr>
          <p:cNvPr id="7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81705" y="6296373"/>
            <a:ext cx="102475" cy="394283"/>
          </a:xfrm>
          <a:prstGeom prst="rect">
            <a:avLst/>
          </a:prstGeom>
        </p:spPr>
      </p:pic>
      <p:pic>
        <p:nvPicPr>
          <p:cNvPr id="8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27189" y="6296373"/>
            <a:ext cx="102475" cy="394283"/>
          </a:xfrm>
          <a:prstGeom prst="rect">
            <a:avLst/>
          </a:prstGeom>
        </p:spPr>
      </p:pic>
      <p:sp>
        <p:nvSpPr>
          <p:cNvPr id="9" name="object 10"/>
          <p:cNvSpPr/>
          <p:nvPr/>
        </p:nvSpPr>
        <p:spPr>
          <a:xfrm>
            <a:off x="4596469" y="6561401"/>
            <a:ext cx="6977803" cy="14393"/>
          </a:xfrm>
          <a:custGeom>
            <a:avLst/>
            <a:gdLst/>
            <a:ahLst/>
            <a:cxnLst/>
            <a:rect l="l" t="t" r="r" b="b"/>
            <a:pathLst>
              <a:path w="10466705" h="21590">
                <a:moveTo>
                  <a:pt x="10466705" y="0"/>
                </a:moveTo>
                <a:lnTo>
                  <a:pt x="0" y="0"/>
                </a:lnTo>
                <a:lnTo>
                  <a:pt x="0" y="21429"/>
                </a:lnTo>
                <a:lnTo>
                  <a:pt x="10466705" y="21429"/>
                </a:lnTo>
                <a:lnTo>
                  <a:pt x="10466705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F497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24"/>
          <p:cNvSpPr/>
          <p:nvPr/>
        </p:nvSpPr>
        <p:spPr>
          <a:xfrm>
            <a:off x="4068995" y="6431491"/>
            <a:ext cx="284903" cy="426720"/>
          </a:xfrm>
          <a:custGeom>
            <a:avLst/>
            <a:gdLst/>
            <a:ahLst/>
            <a:cxnLst/>
            <a:rect l="l" t="t" r="r" b="b"/>
            <a:pathLst>
              <a:path w="427354" h="640079">
                <a:moveTo>
                  <a:pt x="426770" y="0"/>
                </a:moveTo>
                <a:lnTo>
                  <a:pt x="0" y="0"/>
                </a:lnTo>
                <a:lnTo>
                  <a:pt x="0" y="639762"/>
                </a:lnTo>
                <a:lnTo>
                  <a:pt x="426770" y="639762"/>
                </a:lnTo>
                <a:lnTo>
                  <a:pt x="426770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70071" y="1161614"/>
            <a:ext cx="630150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семинаров, практикумов, консультаций по вопросам обучения лиц с ОВЗ и инвалидов в ПОО Самарской области</a:t>
            </a:r>
          </a:p>
          <a:p>
            <a:endParaRPr lang="ru-RU" sz="2000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мероприятий по выявлению и обмену лучшими практиками</a:t>
            </a:r>
          </a:p>
          <a:p>
            <a:endParaRPr lang="ru-RU" sz="2000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горячей линии по вопросам приема и обучения в ПОО</a:t>
            </a:r>
          </a:p>
          <a:p>
            <a:endParaRPr lang="ru-RU" sz="2000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взаимодействия с региональными отделениями общественных организаций инвалидов</a:t>
            </a:r>
          </a:p>
          <a:p>
            <a:endParaRPr lang="ru-RU" sz="2000" dirty="0">
              <a:solidFill>
                <a:srgbClr val="5F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dirty="0" err="1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профориентационной</a:t>
            </a:r>
            <a:r>
              <a:rPr lang="ru-RU" dirty="0">
                <a:solidFill>
                  <a:srgbClr val="5F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работы ПОО для обучающихся 6-11 классов с ОВЗ и инвалидностью</a:t>
            </a:r>
          </a:p>
        </p:txBody>
      </p:sp>
    </p:spTree>
    <p:extLst>
      <p:ext uri="{BB962C8B-B14F-4D97-AF65-F5344CB8AC3E}">
        <p14:creationId xmlns:p14="http://schemas.microsoft.com/office/powerpoint/2010/main" val="27438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qrcoder.ru/code/?https%3A%2F%2Fprof.asurso.ru%2F&amp;4&amp;0"/>
          <p:cNvPicPr>
            <a:picLocks noChangeAspect="1" noChangeArrowheads="1"/>
          </p:cNvPicPr>
          <p:nvPr/>
        </p:nvPicPr>
        <p:blipFill>
          <a:blip r:embed="rId2">
            <a:duotone>
              <a:srgbClr val="8064A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701" y="2197871"/>
            <a:ext cx="1425772" cy="142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A08116-25E0-D59D-DD5B-1E54D9FE9E04}"/>
              </a:ext>
            </a:extLst>
          </p:cNvPr>
          <p:cNvSpPr/>
          <p:nvPr/>
        </p:nvSpPr>
        <p:spPr>
          <a:xfrm>
            <a:off x="593909" y="178040"/>
            <a:ext cx="10830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РЕГИОНАЛЬНЫЕ </a:t>
            </a:r>
            <a:r>
              <a:rPr lang="ru-RU" sz="2800" cap="all" spc="50" dirty="0" smtClean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РЕСУРСЫ</a:t>
            </a:r>
            <a:endParaRPr lang="ru-RU" sz="2000" cap="all" spc="50" dirty="0">
              <a:solidFill>
                <a:srgbClr val="8064A2">
                  <a:lumMod val="75000"/>
                </a:srgbClr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423FC1-2A05-A67F-6AD9-9FADBF9AD909}"/>
              </a:ext>
            </a:extLst>
          </p:cNvPr>
          <p:cNvSpPr/>
          <p:nvPr/>
        </p:nvSpPr>
        <p:spPr>
          <a:xfrm>
            <a:off x="409077" y="1014003"/>
            <a:ext cx="284820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cap="all" spc="50" dirty="0" err="1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Предпрофильная</a:t>
            </a:r>
            <a:r>
              <a:rPr lang="ru-RU" b="1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подготовка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0B7CA3-75BE-791E-CECE-CC479D3F3450}"/>
              </a:ext>
            </a:extLst>
          </p:cNvPr>
          <p:cNvSpPr/>
          <p:nvPr/>
        </p:nvSpPr>
        <p:spPr>
          <a:xfrm>
            <a:off x="3334406" y="1014003"/>
            <a:ext cx="281621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Дополнительное </a:t>
            </a:r>
            <a:br>
              <a:rPr lang="ru-RU" b="1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ru-RU" b="1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образование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B152C8-7CC7-E05D-ACA6-83AA777A45B9}"/>
              </a:ext>
            </a:extLst>
          </p:cNvPr>
          <p:cNvSpPr/>
          <p:nvPr/>
        </p:nvSpPr>
        <p:spPr>
          <a:xfrm>
            <a:off x="9129991" y="908720"/>
            <a:ext cx="3062009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cap="all" spc="50" dirty="0" smtClean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Сайт «</a:t>
            </a:r>
            <a:r>
              <a:rPr lang="ru-RU" b="1" cap="all" spc="50" dirty="0" err="1" smtClean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Профвыбор</a:t>
            </a:r>
            <a:r>
              <a:rPr lang="ru-RU" b="1" cap="all" spc="50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 Самарская область»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AB4B2E9-20D6-B869-3871-728EA3D5DDBA}"/>
              </a:ext>
            </a:extLst>
          </p:cNvPr>
          <p:cNvSpPr/>
          <p:nvPr/>
        </p:nvSpPr>
        <p:spPr>
          <a:xfrm>
            <a:off x="6166882" y="1014003"/>
            <a:ext cx="252412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cap="all" spc="50" dirty="0" err="1" smtClean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Проект«Билет</a:t>
            </a:r>
            <a:r>
              <a:rPr lang="ru-RU" b="1" cap="all" spc="50" dirty="0" smtClean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в будущее»</a:t>
            </a:r>
            <a:endParaRPr lang="ru-RU" b="1" cap="all" spc="50" dirty="0">
              <a:solidFill>
                <a:srgbClr val="8064A2">
                  <a:lumMod val="75000"/>
                </a:srgb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ABCD73-BB62-A89B-E84B-F66F6BD97958}"/>
              </a:ext>
            </a:extLst>
          </p:cNvPr>
          <p:cNvSpPr/>
          <p:nvPr/>
        </p:nvSpPr>
        <p:spPr>
          <a:xfrm>
            <a:off x="490657" y="5900264"/>
            <a:ext cx="2524125" cy="4390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CD9A9AA-836C-C590-C5B3-7077FAE8AF93}"/>
              </a:ext>
            </a:extLst>
          </p:cNvPr>
          <p:cNvSpPr/>
          <p:nvPr/>
        </p:nvSpPr>
        <p:spPr>
          <a:xfrm>
            <a:off x="3453348" y="4007516"/>
            <a:ext cx="2535125" cy="150810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Кванториумы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IT-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кубы, 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«Точки роста», кружковые занятия, Дом научной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коллаборации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,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/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Центры молодежного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инновационного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творчества (ЦМИТ) и др.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BD74A4C-B089-82FE-9CD6-386F96E6EEED}"/>
              </a:ext>
            </a:extLst>
          </p:cNvPr>
          <p:cNvSpPr/>
          <p:nvPr/>
        </p:nvSpPr>
        <p:spPr>
          <a:xfrm>
            <a:off x="6199147" y="4007170"/>
            <a:ext cx="2798256" cy="236988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Без регистрации и записи: 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онлайн-тестирование, в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т.ч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. совместный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тест ребенка и родителя (законного представителя):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можно узнать,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насколько представления ребенка о себе совпадают с вашими представлениями о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ребенке.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Участие в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профпробах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 – по записи классным руководителем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5398BB3-02C9-E8BB-6F33-AC5428BF333D}"/>
              </a:ext>
            </a:extLst>
          </p:cNvPr>
          <p:cNvSpPr/>
          <p:nvPr/>
        </p:nvSpPr>
        <p:spPr>
          <a:xfrm>
            <a:off x="9185225" y="3981198"/>
            <a:ext cx="2930465" cy="207749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Экскурсии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,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профессиональные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пробы,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квесты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, презентации, дни открытых дверей и пр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., которые проводятся техникумами и колледжами, вузами, предприятиями, Центрами занятости населения и пр.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 smtClean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Запись на мероприятия через классного руководителя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EBC673F-024B-3362-6A1D-71EBFDB4982F}"/>
              </a:ext>
            </a:extLst>
          </p:cNvPr>
          <p:cNvSpPr/>
          <p:nvPr/>
        </p:nvSpPr>
        <p:spPr>
          <a:xfrm>
            <a:off x="468498" y="5851453"/>
            <a:ext cx="5303600" cy="4390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Мероприятия доступны  </a:t>
            </a:r>
            <a:b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в очном и дистанционном формате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3">
            <a:duotone>
              <a:srgbClr val="8064A2">
                <a:shade val="45000"/>
                <a:satMod val="135000"/>
              </a:srgbClr>
              <a:prstClr val="white"/>
            </a:duotone>
          </a:blip>
          <a:srcRect l="4572" t="4667" r="4432" b="4338"/>
          <a:stretch/>
        </p:blipFill>
        <p:spPr>
          <a:xfrm>
            <a:off x="3456047" y="2422348"/>
            <a:ext cx="1140422" cy="1036335"/>
          </a:xfrm>
          <a:prstGeom prst="rect">
            <a:avLst/>
          </a:prstGeom>
          <a:solidFill>
            <a:srgbClr val="8064A2">
              <a:lumMod val="75000"/>
            </a:srgbClr>
          </a:solidFill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BC673F-024B-3362-6A1D-71EBFDB4982F}"/>
              </a:ext>
            </a:extLst>
          </p:cNvPr>
          <p:cNvSpPr/>
          <p:nvPr/>
        </p:nvSpPr>
        <p:spPr>
          <a:xfrm>
            <a:off x="478270" y="1923915"/>
            <a:ext cx="2524125" cy="32120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Для учащихся 9 классов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Тестирование.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Профпробы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 по 3 направлениям на выбор. 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Сопровождение опытных наставников.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Рекомендации по планированию профессионального образования.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Запись через классных руководителей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4">
            <a:duotone>
              <a:srgbClr val="8064A2">
                <a:shade val="45000"/>
                <a:satMod val="135000"/>
              </a:srgbClr>
              <a:prstClr val="white"/>
            </a:duotone>
          </a:blip>
          <a:srcRect l="4874" t="4945" r="4874" b="5087"/>
          <a:stretch/>
        </p:blipFill>
        <p:spPr>
          <a:xfrm>
            <a:off x="6279550" y="2406860"/>
            <a:ext cx="1194162" cy="1051824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EBC673F-024B-3362-6A1D-71EBFDB4982F}"/>
              </a:ext>
            </a:extLst>
          </p:cNvPr>
          <p:cNvSpPr/>
          <p:nvPr/>
        </p:nvSpPr>
        <p:spPr>
          <a:xfrm>
            <a:off x="3362101" y="2072875"/>
            <a:ext cx="2524125" cy="376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Для учащихся любого возраста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EBC673F-024B-3362-6A1D-71EBFDB4982F}"/>
              </a:ext>
            </a:extLst>
          </p:cNvPr>
          <p:cNvSpPr/>
          <p:nvPr/>
        </p:nvSpPr>
        <p:spPr>
          <a:xfrm>
            <a:off x="6183955" y="1976124"/>
            <a:ext cx="2524125" cy="376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Для учащихся 6- 11 классов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EBC673F-024B-3362-6A1D-71EBFDB4982F}"/>
              </a:ext>
            </a:extLst>
          </p:cNvPr>
          <p:cNvSpPr/>
          <p:nvPr/>
        </p:nvSpPr>
        <p:spPr>
          <a:xfrm>
            <a:off x="9136441" y="2004919"/>
            <a:ext cx="2524125" cy="376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Для учащихся любого возраста</a:t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830"/>
                </a:solidFill>
                <a:effectLst/>
                <a:uLnTx/>
                <a:uFillTx/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</a:b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1830"/>
              </a:solidFill>
              <a:effectLst/>
              <a:uLnTx/>
              <a:uFillTx/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444" y="3525350"/>
            <a:ext cx="1946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1830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  <a:hlinkClick r:id="rId5"/>
              </a:rPr>
              <a:t>https://goo.su/NRBFd</a:t>
            </a:r>
            <a:r>
              <a:rPr lang="ru-RU" sz="1400" dirty="0">
                <a:solidFill>
                  <a:srgbClr val="001830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49271" y="3492235"/>
            <a:ext cx="1606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1830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  <a:hlinkClick r:id="rId6"/>
              </a:rPr>
              <a:t>https://bvbinfo.ru/</a:t>
            </a:r>
            <a:r>
              <a:rPr lang="ru-RU" sz="1400" dirty="0">
                <a:solidFill>
                  <a:srgbClr val="001830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29991" y="3473615"/>
            <a:ext cx="19303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1830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  <a:hlinkClick r:id="rId7"/>
              </a:rPr>
              <a:t>https://prof.asurso.ru</a:t>
            </a:r>
            <a:r>
              <a:rPr lang="en-US" sz="1500" dirty="0">
                <a:solidFill>
                  <a:srgbClr val="001830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  <a:hlinkClick r:id="rId7"/>
              </a:rPr>
              <a:t>/</a:t>
            </a:r>
            <a:r>
              <a:rPr lang="ru-RU" sz="1500" dirty="0">
                <a:solidFill>
                  <a:srgbClr val="001830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object 23"/>
          <p:cNvSpPr/>
          <p:nvPr/>
        </p:nvSpPr>
        <p:spPr>
          <a:xfrm>
            <a:off x="282077" y="326894"/>
            <a:ext cx="127000" cy="6172200"/>
          </a:xfrm>
          <a:custGeom>
            <a:avLst/>
            <a:gdLst/>
            <a:ahLst/>
            <a:cxnLst/>
            <a:rect l="l" t="t" r="r" b="b"/>
            <a:pathLst>
              <a:path w="190500" h="9258300">
                <a:moveTo>
                  <a:pt x="190500" y="0"/>
                </a:moveTo>
                <a:lnTo>
                  <a:pt x="0" y="0"/>
                </a:lnTo>
                <a:lnTo>
                  <a:pt x="0" y="9258300"/>
                </a:lnTo>
                <a:lnTo>
                  <a:pt x="190500" y="9258300"/>
                </a:lnTo>
                <a:lnTo>
                  <a:pt x="190500" y="0"/>
                </a:lnTo>
                <a:close/>
              </a:path>
            </a:pathLst>
          </a:custGeom>
          <a:solidFill>
            <a:srgbClr val="732D68"/>
          </a:solidFill>
        </p:spPr>
        <p:txBody>
          <a:bodyPr wrap="square" lIns="0" tIns="0" rIns="0" bIns="0" rtlCol="0"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588246" y="1699985"/>
            <a:ext cx="2426536" cy="75"/>
          </a:xfrm>
          <a:prstGeom prst="line">
            <a:avLst/>
          </a:prstGeom>
          <a:noFill/>
          <a:ln w="38100" cap="flat" cmpd="sng" algn="ctr">
            <a:solidFill>
              <a:srgbClr val="5F497A"/>
            </a:solidFill>
            <a:prstDash val="sysDash"/>
          </a:ln>
          <a:effectLst/>
        </p:spPr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3429444" y="1670571"/>
            <a:ext cx="2456782" cy="2616"/>
          </a:xfrm>
          <a:prstGeom prst="line">
            <a:avLst/>
          </a:prstGeom>
          <a:noFill/>
          <a:ln w="38100" cap="flat" cmpd="sng" algn="ctr">
            <a:solidFill>
              <a:srgbClr val="5F497A"/>
            </a:solidFill>
            <a:prstDash val="sysDash"/>
          </a:ln>
          <a:effectLst/>
        </p:spPr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298232" y="1694507"/>
            <a:ext cx="2343321" cy="5448"/>
          </a:xfrm>
          <a:prstGeom prst="line">
            <a:avLst/>
          </a:prstGeom>
          <a:noFill/>
          <a:ln w="38100" cap="flat" cmpd="sng" algn="ctr">
            <a:solidFill>
              <a:srgbClr val="5F497A"/>
            </a:solidFill>
            <a:prstDash val="sysDash"/>
          </a:ln>
          <a:effectLst/>
        </p:spPr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9212089" y="1694507"/>
            <a:ext cx="2362183" cy="6874"/>
          </a:xfrm>
          <a:prstGeom prst="line">
            <a:avLst/>
          </a:prstGeom>
          <a:noFill/>
          <a:ln w="38100" cap="flat" cmpd="sng" algn="ctr">
            <a:solidFill>
              <a:srgbClr val="5F497A"/>
            </a:solidFill>
            <a:prstDash val="sysDash"/>
          </a:ln>
          <a:effectLst/>
        </p:spPr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529447" y="5804324"/>
            <a:ext cx="4107791" cy="9878"/>
          </a:xfrm>
          <a:prstGeom prst="line">
            <a:avLst/>
          </a:prstGeom>
          <a:noFill/>
          <a:ln w="38100" cap="flat" cmpd="sng" algn="ctr">
            <a:solidFill>
              <a:srgbClr val="5F497A"/>
            </a:solidFill>
            <a:prstDash val="sysDash"/>
          </a:ln>
          <a:effectLst/>
        </p:spPr>
      </p:cxnSp>
    </p:spTree>
    <p:extLst>
      <p:ext uri="{BB962C8B-B14F-4D97-AF65-F5344CB8AC3E}">
        <p14:creationId xmlns:p14="http://schemas.microsoft.com/office/powerpoint/2010/main" val="36108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1142</Words>
  <Application>Microsoft Office PowerPoint</Application>
  <PresentationFormat>Широкоэкранный</PresentationFormat>
  <Paragraphs>181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Arial</vt:lpstr>
      <vt:lpstr>Calibri Light</vt:lpstr>
      <vt:lpstr>굴림</vt:lpstr>
      <vt:lpstr>Microsoft YaHei</vt:lpstr>
      <vt:lpstr>Calibri</vt:lpstr>
      <vt:lpstr>Wingdings</vt:lpstr>
      <vt:lpstr>Roboto Medium</vt:lpstr>
      <vt:lpstr>Arial Narrow</vt:lpstr>
      <vt:lpstr>Microsoft Sans Serif</vt:lpstr>
      <vt:lpstr>等线</vt:lpstr>
      <vt:lpstr>Roboto Slab</vt:lpstr>
      <vt:lpstr>Roboto</vt:lpstr>
      <vt:lpstr>Тема Office</vt:lpstr>
      <vt:lpstr>Office Theme</vt:lpstr>
      <vt:lpstr>Презентация PowerPoint</vt:lpstr>
      <vt:lpstr>Регламентирующая база</vt:lpstr>
      <vt:lpstr>Презентация PowerPoint</vt:lpstr>
      <vt:lpstr>Презентация PowerPoint</vt:lpstr>
      <vt:lpstr>Презентация PowerPoint</vt:lpstr>
      <vt:lpstr>Презентация PowerPoint</vt:lpstr>
      <vt:lpstr>Внешние запросы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Нисман Ольга Юрьевна</dc:creator>
  <cp:lastModifiedBy>Нисман Ольга Юрьевна</cp:lastModifiedBy>
  <cp:revision>24</cp:revision>
  <dcterms:created xsi:type="dcterms:W3CDTF">2023-01-18T10:23:17Z</dcterms:created>
  <dcterms:modified xsi:type="dcterms:W3CDTF">2023-01-20T07:32:09Z</dcterms:modified>
</cp:coreProperties>
</file>