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67" r:id="rId14"/>
    <p:sldId id="268" r:id="rId15"/>
    <p:sldId id="274" r:id="rId16"/>
    <p:sldId id="269" r:id="rId17"/>
    <p:sldId id="270" r:id="rId18"/>
    <p:sldId id="283" r:id="rId19"/>
    <p:sldId id="284" r:id="rId20"/>
    <p:sldId id="271" r:id="rId21"/>
    <p:sldId id="272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9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A90A0-783C-4B60-B3A3-594E7B1368E2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0CD48-9863-4FF4-8546-D2D5CC243D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AA146-59BC-4D4E-8E1B-CA7612426044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BADD2-2143-40F0-9D61-D6EDC02F05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3DCC-84A3-4467-AAB5-46978DE371F6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B8BE3-D299-4A63-A444-775E44D144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D5D8B-58AA-4440-A835-FA049F73AB8F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60AE2-637B-4630-86A2-22940ED67A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0194B-F2AB-4695-90E0-39C4024DF5DB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014C3-5970-47E0-81D9-586AEFDD5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08947-5DB0-4D74-8370-F9A5331C9937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5D7D5-A00B-4AC4-BB86-7BC269D8F3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A71E3-22BF-4598-8201-977CB671B8D8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AC2F7-D651-431B-9558-69A3BD02D7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C1394-36C2-449D-B5D9-8FE84E7EF870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9E80A-D5E9-4CA8-B8D5-A6D2E347FD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C46EE-F1C2-4FDF-A1A9-4F904D818E31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5BBAE-623F-41AA-9280-29720BC8A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68FC3-58D6-4A0F-93D0-82A700422586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C875F-7F7F-4D0E-BF2B-C4F98DE732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91C5F-F8A3-4277-A00A-CF37A76068DA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2124D-5C6D-4036-87FC-04D74B2E88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643B00-A1E5-4EFC-9E3E-D19A006049F6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A1D68D-457C-4501-9E00-5C41D128B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AutoShape 2" descr="Официальный сайт школы № 138 г.о. Самара - Главна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3314" name="Picture 4" descr="Официальный сайт школы № 138 г.о. Самара - Главна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879475"/>
            <a:ext cx="9144000" cy="4064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1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Командовал парадом 7 ноября 1941 года генерал-лейтенант, командующий 60-й резервной армией М.А. </a:t>
            </a:r>
            <a:r>
              <a:rPr lang="ru-RU" altLang="ru-RU" sz="1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Пуркаев</a:t>
            </a:r>
            <a:r>
              <a:rPr lang="ru-RU" altLang="ru-RU" sz="1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а принимал  маршал Советского Союза К.Е. Ворошилов.</a:t>
            </a:r>
            <a:endParaRPr lang="ru-RU" altLang="ru-RU" sz="1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572000" y="2948481"/>
            <a:ext cx="4286247" cy="3113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2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2000" b="1"/>
              <a:t>Военный парад 7 ноября 1941 года в Куйбышеве.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14282" y="1500174"/>
            <a:ext cx="522114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14282" y="3833876"/>
            <a:ext cx="4214842" cy="280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572132" y="1285860"/>
            <a:ext cx="3282313" cy="2084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2875" y="141288"/>
            <a:ext cx="9144000" cy="6445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sz="2400" b="1" dirty="0">
                <a:latin typeface="+mn-lt"/>
                <a:cs typeface="Arial" panose="020B0604020202020204" pitchFamily="34" charset="0"/>
              </a:rPr>
              <a:t>Эвакуация </a:t>
            </a:r>
            <a:r>
              <a:rPr lang="ru-RU" altLang="ru-RU" sz="2400" b="1" dirty="0" smtClean="0">
                <a:latin typeface="+mn-lt"/>
                <a:cs typeface="Arial" panose="020B0604020202020204" pitchFamily="34" charset="0"/>
              </a:rPr>
              <a:t>предприятий.</a:t>
            </a:r>
            <a:r>
              <a:rPr lang="ru-RU" sz="2400" b="1" dirty="0" smtClean="0">
                <a:latin typeface="+mn-lt"/>
              </a:rPr>
              <a:t> Штурмовики Ил-2</a:t>
            </a:r>
            <a:endParaRPr lang="ru-RU" sz="2400" dirty="0" smtClean="0">
              <a:latin typeface="+mn-lt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altLang="ru-RU" sz="2400" b="1" dirty="0" smtClean="0">
                <a:latin typeface="+mn-lt"/>
                <a:cs typeface="Arial" panose="020B0604020202020204" pitchFamily="34" charset="0"/>
              </a:rPr>
              <a:t> </a:t>
            </a:r>
            <a:endParaRPr lang="ru-RU" altLang="ru-RU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428625"/>
            <a:ext cx="9144000" cy="16208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lnSpc>
                <a:spcPct val="100000"/>
              </a:lnSpc>
              <a:spcAft>
                <a:spcPts val="0"/>
              </a:spcAft>
              <a:defRPr/>
            </a:pPr>
            <a:endParaRPr lang="ru-RU" altLang="ru-RU" sz="1800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438275"/>
            <a:ext cx="3786187" cy="247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5" y="4059238"/>
            <a:ext cx="3786188" cy="258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8" y="1428750"/>
            <a:ext cx="3571875" cy="2386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13" y="4000500"/>
            <a:ext cx="3857625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60" name="Прямоугольник 8"/>
          <p:cNvSpPr>
            <a:spLocks noChangeArrowheads="1"/>
          </p:cNvSpPr>
          <p:nvPr/>
        </p:nvSpPr>
        <p:spPr bwMode="auto">
          <a:xfrm>
            <a:off x="0" y="50006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i="1"/>
              <a:t>В Куйбышев из Украины, Белоруссии, из Москвы, Ленинграда, Воронежа и других городов было эвакуировано 123 предприятия, из них 80 крупных заводов и фабрик.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бъект 2"/>
          <p:cNvSpPr txBox="1">
            <a:spLocks/>
          </p:cNvSpPr>
          <p:nvPr/>
        </p:nvSpPr>
        <p:spPr>
          <a:xfrm>
            <a:off x="214313" y="571500"/>
            <a:ext cx="4286250" cy="520065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Осенью  1941  года  в  Куйбышев  вместе  с  другими  промышленными предприятиями  были  в  срочном порядке  эвакуированы  из  Москвы  Государственный  авиационный завод  № 1  имени  И.В. Сталина  и  моторный  завод  № 24  имени  М.В. Фрунзе, а  из  Воронежа – авиационный  завод  № 18 имени  К.Е.  Ворошилова.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Десятки  эшелонов  перевозили  в  областной центр  тонны  оборудования,  которое  будет установлено  прямо  в  полях – корпуса достраивались  потом,  уже  вокруг работающих  станков.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Историческая  сводка  сообщает,  что  уже через  две  недели  после  прибытия  первого эшелона  в  город  самолеты  Ил-2  снова пошли  на  фронт.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pic>
        <p:nvPicPr>
          <p:cNvPr id="24579" name="Picture 2" descr="https://sama-samara.ru/wp-content/uploads/2015/04/1113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428625"/>
            <a:ext cx="42513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3" descr="C:\Users\User\Desktop\Новая папка\памятник самолёту\17416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3286125"/>
            <a:ext cx="4214813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 txBox="1">
            <a:spLocks noChangeArrowheads="1"/>
          </p:cNvSpPr>
          <p:nvPr/>
        </p:nvSpPr>
        <p:spPr bwMode="auto">
          <a:xfrm>
            <a:off x="0" y="1209675"/>
            <a:ext cx="1219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endParaRPr lang="ru-RU" altLang="ru-RU" sz="2000" b="1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8" y="714375"/>
            <a:ext cx="5286375" cy="406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214438"/>
            <a:ext cx="3025775" cy="205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3" y="3929063"/>
            <a:ext cx="3929062" cy="2541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6" name="Прямоугольник 8"/>
          <p:cNvSpPr>
            <a:spLocks noChangeArrowheads="1"/>
          </p:cNvSpPr>
          <p:nvPr/>
        </p:nvSpPr>
        <p:spPr bwMode="auto">
          <a:xfrm>
            <a:off x="2286000" y="214313"/>
            <a:ext cx="3917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/>
              <a:t>Сборка самолетов в Куйбышеве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85750"/>
            <a:ext cx="2911475" cy="2605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7" name="Picture 1" descr="C:\Users\Администратор\Desktop\мехзавод-цех4-сборка кабин ИЛ-2-19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85750"/>
            <a:ext cx="54102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C:\Users\Администратор\Desktop\Сборка крыла смолёт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3143250"/>
            <a:ext cx="465455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5" descr="http://thelib.ru/books/00/12/30/00123018/i_02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0" y="3929063"/>
            <a:ext cx="3779838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Объект 4" descr="Та самая телеграмма Сталина. Музейные архивы 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6363" y="214313"/>
            <a:ext cx="4870450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214313" y="785813"/>
            <a:ext cx="3643312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b="1">
                <a:latin typeface="Calibri" pitchFamily="34" charset="0"/>
              </a:rPr>
              <a:t>Задание  правительства, которое  получили  директоры военных  предприятий,  казалось невыполнимым: не  менее  чем через  два  месяца  после переезда  с  заводов  требуется полноценное  серийное производство  штурмовика  Ил - 2. </a:t>
            </a:r>
          </a:p>
          <a:p>
            <a:pPr>
              <a:spcBef>
                <a:spcPct val="20000"/>
              </a:spcBef>
            </a:pPr>
            <a:endParaRPr lang="ru-RU" b="1">
              <a:latin typeface="Calibri" pitchFamily="34" charset="0"/>
            </a:endParaRPr>
          </a:p>
          <a:p>
            <a:pPr>
              <a:spcBef>
                <a:spcPct val="20000"/>
              </a:spcBef>
            </a:pPr>
            <a:r>
              <a:rPr lang="ru-RU" b="1">
                <a:latin typeface="Calibri" pitchFamily="34" charset="0"/>
              </a:rPr>
              <a:t>23  декабря  1941  года  в Куйбышев  пришла предостерегающая правительственная  телеграмма, подписанная  Сталиным  и адресованная  директору  завода имени  Фрунзе  Матвею   Шенкману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2000" b="1"/>
              <a:t>Сборка самолетов в Куйбышеве</a:t>
            </a:r>
          </a:p>
        </p:txBody>
      </p:sp>
      <p:sp>
        <p:nvSpPr>
          <p:cNvPr id="28675" name="Rectangle 2"/>
          <p:cNvSpPr txBox="1">
            <a:spLocks noChangeArrowheads="1"/>
          </p:cNvSpPr>
          <p:nvPr/>
        </p:nvSpPr>
        <p:spPr bwMode="auto">
          <a:xfrm>
            <a:off x="214313" y="642938"/>
            <a:ext cx="8215312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altLang="ru-RU" b="1"/>
              <a:t>Всего за годы войны в Куйбышеве было изготовлено </a:t>
            </a:r>
          </a:p>
          <a:p>
            <a:r>
              <a:rPr lang="ru-RU" altLang="ru-RU" b="1"/>
              <a:t>- 32 тысячи боевых самолетов Ил-2  (из 38 тысяч построенных в целом  на заводах всей страны).</a:t>
            </a:r>
          </a:p>
          <a:p>
            <a:r>
              <a:rPr lang="ru-RU" altLang="ru-RU" b="1"/>
              <a:t>- 5 тысяч более мощных штурмовиков Ил-10</a:t>
            </a:r>
          </a:p>
          <a:p>
            <a:pPr algn="ctr"/>
            <a:endParaRPr lang="ru-RU" altLang="ru-RU" b="1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5" y="1500188"/>
            <a:ext cx="3340100" cy="247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572250" y="4143375"/>
            <a:ext cx="2571750" cy="13843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Куйбышев, завод № 18. Комсомольско-молодежная бригада, собравшая штурмовик Ил-2 </a:t>
            </a:r>
            <a:endParaRPr lang="ru-RU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 </a:t>
            </a:r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капитана </a:t>
            </a:r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Гастелло»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1942 год.</a:t>
            </a:r>
            <a:endParaRPr lang="ru-RU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3" y="2071688"/>
            <a:ext cx="3500437" cy="247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4143375"/>
            <a:ext cx="3868738" cy="221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648075" y="452438"/>
            <a:ext cx="6402388" cy="140017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/>
            </a:r>
            <a:br>
              <a:rPr lang="ru-RU" sz="4400" dirty="0">
                <a:latin typeface="+mj-lt"/>
                <a:ea typeface="+mj-ea"/>
                <a:cs typeface="+mj-cs"/>
              </a:rPr>
            </a:br>
            <a:endParaRPr lang="ru-RU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29699" name="Объект 2"/>
          <p:cNvSpPr txBox="1">
            <a:spLocks/>
          </p:cNvSpPr>
          <p:nvPr/>
        </p:nvSpPr>
        <p:spPr bwMode="auto">
          <a:xfrm>
            <a:off x="0" y="714375"/>
            <a:ext cx="3929063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000" b="1">
                <a:latin typeface="Calibri" pitchFamily="34" charset="0"/>
              </a:rPr>
              <a:t>	</a:t>
            </a:r>
            <a:endParaRPr lang="ru-RU" sz="2000">
              <a:latin typeface="Calibri" pitchFamily="34" charset="0"/>
            </a:endParaRPr>
          </a:p>
        </p:txBody>
      </p:sp>
      <p:pic>
        <p:nvPicPr>
          <p:cNvPr id="5" name="Picture 6" descr="http://xn----7sbbaazuatxpyidedi7gqh.xn--p1ai/i/gorod_naselenie/pohvistnevo/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288411" y="3929066"/>
            <a:ext cx="3855589" cy="260252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/>
          </a:extLst>
        </p:spPr>
      </p:pic>
      <p:pic>
        <p:nvPicPr>
          <p:cNvPr id="6" name="Picture 8" descr="https://samsud.ru/samara1941/netcat_files/6/1/bt_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14480" y="3857628"/>
            <a:ext cx="3641617" cy="26811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/>
          </a:extLst>
        </p:spPr>
      </p:pic>
      <p:pic>
        <p:nvPicPr>
          <p:cNvPr id="7" name="Рисунок 6" descr="http://xn----7sbbaazuatxpyidedi7gqh.xn--p1ai/i/samarskaya_isoriya/velikaya_otech_voina/kbsh_zastroi/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714356"/>
            <a:ext cx="571500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9703" name="Прямоугольник 7"/>
          <p:cNvSpPr>
            <a:spLocks noChangeArrowheads="1"/>
          </p:cNvSpPr>
          <p:nvPr/>
        </p:nvSpPr>
        <p:spPr bwMode="auto">
          <a:xfrm>
            <a:off x="3786188" y="142875"/>
            <a:ext cx="314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latin typeface="Calibri" pitchFamily="34" charset="0"/>
              </a:rPr>
              <a:t>«Второй Баку»</a:t>
            </a:r>
            <a:endParaRPr lang="ru-RU" sz="3600">
              <a:latin typeface="Calibri" pitchFamily="34" charset="0"/>
            </a:endParaRPr>
          </a:p>
        </p:txBody>
      </p:sp>
      <p:sp>
        <p:nvSpPr>
          <p:cNvPr id="29704" name="Прямоугольник 8"/>
          <p:cNvSpPr>
            <a:spLocks noChangeArrowheads="1"/>
          </p:cNvSpPr>
          <p:nvPr/>
        </p:nvSpPr>
        <p:spPr bwMode="auto">
          <a:xfrm>
            <a:off x="0" y="0"/>
            <a:ext cx="3286125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b="1">
                <a:latin typeface="Calibri" pitchFamily="34" charset="0"/>
              </a:rPr>
              <a:t>Осенью 1942  года  в  связи  с усилением  группировки  немецких войск  на  Кавказе  усилилась  роль восточных  регионов  в  добыче нефти.</a:t>
            </a:r>
          </a:p>
          <a:p>
            <a:pPr>
              <a:spcBef>
                <a:spcPct val="20000"/>
              </a:spcBef>
            </a:pPr>
            <a:endParaRPr lang="ru-RU" b="1">
              <a:latin typeface="Calibri" pitchFamily="34" charset="0"/>
            </a:endParaRPr>
          </a:p>
          <a:p>
            <a:pPr>
              <a:spcBef>
                <a:spcPct val="20000"/>
              </a:spcBef>
            </a:pPr>
            <a:r>
              <a:rPr lang="ru-RU" b="1">
                <a:latin typeface="Calibri" pitchFamily="34" charset="0"/>
              </a:rPr>
              <a:t>22   сентября   1942   года Государственный   Комитет Обороны  принял   постановление о   создании  нефтедобывающего и   нефтеперерабатывающего региона  в   Волго-Уральском регионе.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5357813" y="714375"/>
            <a:ext cx="3500437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К тому времени Куйбышевская область являлась ведущим перспективным районом и даже называлась «Вторым Баку». Именно сюда были направлены более 5 тысяч бакинских геологов, буровиков и нефтяников. </a:t>
            </a:r>
          </a:p>
          <a:p>
            <a:r>
              <a:rPr lang="ru-RU" b="1"/>
              <a:t>Уже в 1943 году благодаря куйбышевским нефтяникам добыча нефти выросла на 42 %. </a:t>
            </a:r>
          </a:p>
        </p:txBody>
      </p:sp>
      <p:pic>
        <p:nvPicPr>
          <p:cNvPr id="3072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428625"/>
            <a:ext cx="4714875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Прямоугольник 2"/>
          <p:cNvSpPr>
            <a:spLocks noChangeArrowheads="1"/>
          </p:cNvSpPr>
          <p:nvPr/>
        </p:nvSpPr>
        <p:spPr bwMode="auto">
          <a:xfrm>
            <a:off x="214313" y="214313"/>
            <a:ext cx="8643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За рекордно короткий срок построили Сызранский нефтеперерабатывающий завод, откуда первым же эшелоном в Сталинград отправили топливо. Более тысячи советских танков ежедневно заправлялись куйбышевским бензином.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71750" y="5572125"/>
            <a:ext cx="4929188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Монтаж оборудования на Сызранском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нефтеперерабатывающем заводе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500188"/>
            <a:ext cx="7358063" cy="385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4357688" y="428625"/>
            <a:ext cx="45005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400" b="1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***</a:t>
            </a:r>
          </a:p>
          <a:p>
            <a:pPr algn="ctr"/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Куйбышев – наша столица</a:t>
            </a:r>
            <a:b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В войну запасная была!..</a:t>
            </a:r>
            <a:b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Сейчас это как небылица,</a:t>
            </a:r>
            <a:b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Когда та эпоха прошла.</a:t>
            </a:r>
            <a:b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Память лишь нас возвращает</a:t>
            </a:r>
            <a:b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В те годы советской страны…</a:t>
            </a:r>
            <a:b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И разум подчас не вмещает</a:t>
            </a:r>
            <a:b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Весь ужас той страшной войны.</a:t>
            </a:r>
            <a:endParaRPr lang="ru-RU" sz="2400" b="1">
              <a:latin typeface="Calibri" pitchFamily="34" charset="0"/>
            </a:endParaRP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6858000" y="4500563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Виталий Ревякин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42875"/>
            <a:ext cx="1836738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25" y="928688"/>
            <a:ext cx="2247900" cy="168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3" y="2071688"/>
            <a:ext cx="2382837" cy="158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" y="3643313"/>
            <a:ext cx="3373438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https://im0-tub-ru.yandex.net/i?id=345f2a2e1729f152a6260b5af3be6a28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938" y="71438"/>
            <a:ext cx="36147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" descr="http://bug-oil.narod.ru/images/img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2928938"/>
            <a:ext cx="5500688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http://permoil-museum.ru/files/images/historie/40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6150" y="71438"/>
            <a:ext cx="388778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9144000" cy="140017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latin typeface="+mj-lt"/>
                <a:ea typeface="+mj-ea"/>
                <a:cs typeface="+mj-cs"/>
              </a:rPr>
              <a:t>Юрий Левитан и Советское информбюро в Куйбышеве</a:t>
            </a:r>
            <a:r>
              <a:rPr lang="ru-RU" sz="4000" dirty="0">
                <a:latin typeface="+mj-lt"/>
                <a:ea typeface="+mj-ea"/>
                <a:cs typeface="+mj-cs"/>
              </a:rPr>
              <a:t/>
            </a:r>
            <a:br>
              <a:rPr lang="ru-RU" sz="4000" dirty="0">
                <a:latin typeface="+mj-lt"/>
                <a:ea typeface="+mj-ea"/>
                <a:cs typeface="+mj-cs"/>
              </a:rPr>
            </a:br>
            <a:endParaRPr lang="ru-RU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33795" name="Объект 2"/>
          <p:cNvSpPr txBox="1">
            <a:spLocks/>
          </p:cNvSpPr>
          <p:nvPr/>
        </p:nvSpPr>
        <p:spPr bwMode="auto">
          <a:xfrm>
            <a:off x="0" y="1428750"/>
            <a:ext cx="5521325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3200">
                <a:latin typeface="Calibri" pitchFamily="34" charset="0"/>
              </a:rPr>
              <a:t>	</a:t>
            </a:r>
          </a:p>
        </p:txBody>
      </p:sp>
      <p:pic>
        <p:nvPicPr>
          <p:cNvPr id="33796" name="Рисунок 4" descr="C:\Users\User\Desktop\Юрий Левитан\12.jpg"/>
          <p:cNvPicPr>
            <a:picLocks noChangeAspect="1" noChangeArrowheads="1"/>
          </p:cNvPicPr>
          <p:nvPr/>
        </p:nvPicPr>
        <p:blipFill>
          <a:blip r:embed="rId3"/>
          <a:srcRect t="4854" b="8252"/>
          <a:stretch>
            <a:fillRect/>
          </a:stretch>
        </p:blipFill>
        <p:spPr bwMode="auto">
          <a:xfrm>
            <a:off x="4572000" y="4143375"/>
            <a:ext cx="4071938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2" descr="C:\Users\User\Desktop\Юрий Левитан\73a3df5005ae83011b25dcae0239891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428750"/>
            <a:ext cx="364331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929313" y="6357938"/>
            <a:ext cx="2906712" cy="338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Радиоцентр в Куйбышеве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3799" name="Прямоугольник 7"/>
          <p:cNvSpPr>
            <a:spLocks noChangeArrowheads="1"/>
          </p:cNvSpPr>
          <p:nvPr/>
        </p:nvSpPr>
        <p:spPr bwMode="auto">
          <a:xfrm>
            <a:off x="214313" y="1357313"/>
            <a:ext cx="4286250" cy="457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b="1">
                <a:latin typeface="Calibri" pitchFamily="34" charset="0"/>
              </a:rPr>
              <a:t>В  марте 1943  года  в  Куйбышев из  Свердловска  был  переведен главный  голос  Советского  Союза Юрий  Левитан.  Диктор  по-прежнему  вещал  на  всю  страну знаменитое  «Говорит  Москва»  и читал  сводки  Совинформбюро  и приказы  Верховного главнокомандующего, однако  сам находился  на  верхнем   этаже Куйбышевского  радиодома.  Тогда он  располагался  на  улице Красноармейская, 17.</a:t>
            </a:r>
          </a:p>
          <a:p>
            <a:pPr>
              <a:spcBef>
                <a:spcPct val="20000"/>
              </a:spcBef>
            </a:pPr>
            <a:r>
              <a:rPr lang="ru-RU" b="1">
                <a:latin typeface="Calibri" pitchFamily="34" charset="0"/>
              </a:rPr>
              <a:t>Из  этого  здания  сигнал передавался  по  специально проложенному  подземному кабелю,  протяженностью  более  30 километров.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66988" y="452438"/>
            <a:ext cx="8547100" cy="140017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/>
            </a:r>
            <a:br>
              <a:rPr lang="ru-RU" sz="4400" dirty="0">
                <a:latin typeface="+mj-lt"/>
                <a:ea typeface="+mj-ea"/>
                <a:cs typeface="+mj-cs"/>
              </a:rPr>
            </a:br>
            <a:endParaRPr lang="ru-RU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34819" name="Объект 2"/>
          <p:cNvSpPr txBox="1">
            <a:spLocks/>
          </p:cNvSpPr>
          <p:nvPr/>
        </p:nvSpPr>
        <p:spPr bwMode="auto">
          <a:xfrm>
            <a:off x="293688" y="2060575"/>
            <a:ext cx="3938587" cy="4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3200">
              <a:latin typeface="Calibri" pitchFamily="34" charset="0"/>
            </a:endParaRPr>
          </a:p>
        </p:txBody>
      </p:sp>
      <p:pic>
        <p:nvPicPr>
          <p:cNvPr id="5" name="Picture 4" descr="C:\Users\User\Desktop\Шостакович\67265541cd79d10f5bc834e13bd88e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6381"/>
            <a:ext cx="4079629" cy="267482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2" descr="C:\Users\User\Desktop\Шостакович\2e26eb3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32"/>
            <a:ext cx="3857652" cy="299872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Рисунок 6" descr="C:\Users\User\Desktop\Шостакович\5159009.jpg"/>
          <p:cNvPicPr/>
          <p:nvPr/>
        </p:nvPicPr>
        <p:blipFill>
          <a:blip r:embed="rId5" cstate="print"/>
          <a:srcRect l="52432"/>
          <a:stretch>
            <a:fillRect/>
          </a:stretch>
        </p:blipFill>
        <p:spPr bwMode="auto">
          <a:xfrm>
            <a:off x="3714744" y="857232"/>
            <a:ext cx="3143240" cy="519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80975" y="5984875"/>
            <a:ext cx="4159250" cy="58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Ансамбль Большого театра исполняет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Лениградскую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симфонию» 5 марта 1942 г.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4" name="Прямоугольник 9"/>
          <p:cNvSpPr>
            <a:spLocks noChangeArrowheads="1"/>
          </p:cNvSpPr>
          <p:nvPr/>
        </p:nvSpPr>
        <p:spPr bwMode="auto">
          <a:xfrm>
            <a:off x="1500188" y="214313"/>
            <a:ext cx="5921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latin typeface="Calibri" pitchFamily="34" charset="0"/>
              </a:rPr>
              <a:t>«Ленинградская симфония»</a:t>
            </a:r>
            <a:endParaRPr lang="ru-RU" sz="3600"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72188" y="928688"/>
            <a:ext cx="3071812" cy="5799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/>
              <a:t>Вместе  с  высшим  руководством  страны  и дипкорпусом  в  Куйбышев  были  эвакуированы многие   деятели культуры. 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/>
              <a:t>22  октября  1941 года со  вторым  эшелоном  Большого театра  в  город  приехал композитор Дмитрий  Шостакович 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/>
              <a:t> вместе  с женой  и  двумя  детьми.  Эвакуированных  разместили  в здании  школы  №  81. Классы были  очищены  от  парт  и завешаны  простынями  –  в таких условиях  временно  жили писатели,  артисты  и  музыканты.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Прямоугольник 2"/>
          <p:cNvSpPr>
            <a:spLocks noChangeArrowheads="1"/>
          </p:cNvSpPr>
          <p:nvPr/>
        </p:nvSpPr>
        <p:spPr bwMode="auto">
          <a:xfrm>
            <a:off x="2928938" y="428625"/>
            <a:ext cx="5357812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Прошла война, прошла страда,</a:t>
            </a:r>
          </a:p>
          <a:p>
            <a:pPr algn="ctr"/>
            <a:r>
              <a:rPr lang="ru-RU" sz="2800" b="1">
                <a:latin typeface="Calibri" pitchFamily="34" charset="0"/>
              </a:rPr>
              <a:t>Но боль взывает к людям:</a:t>
            </a:r>
          </a:p>
          <a:p>
            <a:pPr algn="ctr"/>
            <a:r>
              <a:rPr lang="ru-RU" sz="2800" b="1">
                <a:latin typeface="Calibri" pitchFamily="34" charset="0"/>
              </a:rPr>
              <a:t>Давайте, люди, никогда</a:t>
            </a:r>
          </a:p>
          <a:p>
            <a:pPr algn="ctr"/>
            <a:r>
              <a:rPr lang="ru-RU" sz="2800" b="1">
                <a:latin typeface="Calibri" pitchFamily="34" charset="0"/>
              </a:rPr>
              <a:t>Об этом не забудем.</a:t>
            </a:r>
          </a:p>
          <a:p>
            <a:pPr algn="ctr"/>
            <a:r>
              <a:rPr lang="ru-RU" sz="2800" b="1">
                <a:latin typeface="Calibri" pitchFamily="34" charset="0"/>
              </a:rPr>
              <a:t>Пусть память верную о ней</a:t>
            </a:r>
          </a:p>
          <a:p>
            <a:pPr algn="ctr"/>
            <a:r>
              <a:rPr lang="ru-RU" sz="2800" b="1">
                <a:latin typeface="Calibri" pitchFamily="34" charset="0"/>
              </a:rPr>
              <a:t>Хранят, об этой муке,</a:t>
            </a:r>
          </a:p>
          <a:p>
            <a:pPr algn="ctr"/>
            <a:r>
              <a:rPr lang="ru-RU" sz="2800" b="1">
                <a:latin typeface="Calibri" pitchFamily="34" charset="0"/>
              </a:rPr>
              <a:t>И дети нынешних детей,</a:t>
            </a:r>
          </a:p>
          <a:p>
            <a:pPr algn="ctr"/>
            <a:r>
              <a:rPr lang="ru-RU" sz="2800" b="1">
                <a:latin typeface="Calibri" pitchFamily="34" charset="0"/>
              </a:rPr>
              <a:t>И наших внуков внуки.</a:t>
            </a:r>
          </a:p>
          <a:p>
            <a:pPr algn="ctr"/>
            <a:endParaRPr lang="ru-RU" sz="2800" b="1">
              <a:latin typeface="Calibri" pitchFamily="34" charset="0"/>
            </a:endParaRPr>
          </a:p>
          <a:p>
            <a:pPr algn="ctr"/>
            <a:r>
              <a:rPr lang="ru-RU" sz="2800" b="1">
                <a:latin typeface="Calibri" pitchFamily="34" charset="0"/>
              </a:rPr>
              <a:t>                                   </a:t>
            </a:r>
          </a:p>
          <a:p>
            <a:pPr algn="ctr"/>
            <a:r>
              <a:rPr lang="ru-RU" sz="2800" b="1">
                <a:latin typeface="Calibri" pitchFamily="34" charset="0"/>
              </a:rPr>
              <a:t>(А. Твардовский)</a:t>
            </a:r>
          </a:p>
        </p:txBody>
      </p:sp>
      <p:pic>
        <p:nvPicPr>
          <p:cNvPr id="38917" name="Picture 5" descr="C:\Users\Администратор\Загрузки\png-clipart-pigeon-pigeon1.png"/>
          <p:cNvPicPr>
            <a:picLocks noChangeAspect="1" noChangeArrowheads="1"/>
          </p:cNvPicPr>
          <p:nvPr/>
        </p:nvPicPr>
        <p:blipFill>
          <a:blip r:embed="rId3" cstate="print"/>
          <a:srcRect l="25838" t="2000" r="24986"/>
          <a:stretch>
            <a:fillRect/>
          </a:stretch>
        </p:blipFill>
        <p:spPr bwMode="auto">
          <a:xfrm>
            <a:off x="285720" y="500042"/>
            <a:ext cx="2838577" cy="314327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237038" y="2060575"/>
            <a:ext cx="4692650" cy="331311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altLang="ru-RU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Самарская область </a:t>
            </a:r>
            <a:r>
              <a:rPr lang="ru-RU" sz="2000" b="1" dirty="0">
                <a:latin typeface="+mn-lt"/>
                <a:cs typeface="+mn-cs"/>
              </a:rPr>
              <a:t>–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endParaRPr lang="ru-RU" altLang="ru-RU" sz="20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altLang="ru-RU" sz="20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неотъемлемая часть России, её уникальное историческое наследие является достоянием не только федерального, но и международного значения!</a:t>
            </a:r>
            <a:endParaRPr lang="ru-RU" altLang="ru-RU" sz="20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686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619125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Прямоугольник 4"/>
          <p:cNvSpPr>
            <a:spLocks noChangeArrowheads="1"/>
          </p:cNvSpPr>
          <p:nvPr/>
        </p:nvSpPr>
        <p:spPr bwMode="auto">
          <a:xfrm>
            <a:off x="357188" y="142875"/>
            <a:ext cx="8286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Calibri" pitchFamily="34" charset="0"/>
              </a:rPr>
              <a:t>2 июля 2020 года – Президент страны В.В. Путин провел заседание Российского оргкомитета «Победа», на котором было объявлено, что Самаре и ряду других городов присвоен статус </a:t>
            </a:r>
          </a:p>
          <a:p>
            <a:pPr algn="ctr"/>
            <a:r>
              <a:rPr lang="ru-RU" sz="2000" b="1">
                <a:latin typeface="Calibri" pitchFamily="34" charset="0"/>
              </a:rPr>
              <a:t>«Город трудовой доблести».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0" y="142875"/>
            <a:ext cx="9313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latin typeface="Calibri" pitchFamily="34" charset="0"/>
              </a:rPr>
              <a:t>15 октября 1941               2 июля 2020 года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3857625" y="357188"/>
            <a:ext cx="1143000" cy="2857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4385"/>
          <a:stretch/>
        </p:blipFill>
        <p:spPr>
          <a:xfrm>
            <a:off x="214313" y="1000125"/>
            <a:ext cx="4071937" cy="5508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365" name="Rectangle 2"/>
          <p:cNvSpPr txBox="1">
            <a:spLocks noChangeArrowheads="1"/>
          </p:cNvSpPr>
          <p:nvPr/>
        </p:nvSpPr>
        <p:spPr bwMode="auto">
          <a:xfrm>
            <a:off x="4500563" y="1268413"/>
            <a:ext cx="4643437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altLang="ru-RU" b="1"/>
              <a:t>15 октября 1941 года по приказу ГКО</a:t>
            </a:r>
            <a:br>
              <a:rPr lang="ru-RU" altLang="ru-RU" b="1"/>
            </a:br>
            <a:r>
              <a:rPr lang="ru-RU" altLang="ru-RU" b="1"/>
              <a:t>Куйбышев был объявлен</a:t>
            </a:r>
            <a:br>
              <a:rPr lang="ru-RU" altLang="ru-RU" b="1"/>
            </a:br>
            <a:r>
              <a:rPr lang="ru-RU" altLang="ru-RU" b="1"/>
              <a:t>«запасной столицей» СССР</a:t>
            </a:r>
          </a:p>
          <a:p>
            <a:endParaRPr lang="ru-RU" altLang="ru-RU" b="1"/>
          </a:p>
          <a:p>
            <a:r>
              <a:rPr lang="ru-RU" altLang="ru-RU" i="1"/>
              <a:t>В город были эвакуированы промышленные и оборонные предприятия, советское правительство, дипломатические миссии и военные атташе, заслуженные деятели культуры и искусства, ведущие средства массовой информации СССР и иностранных держав, Государственный ордена Ленина академический Большой театр Союза ССР.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Прямоугольник 2"/>
          <p:cNvSpPr>
            <a:spLocks noChangeArrowheads="1"/>
          </p:cNvSpPr>
          <p:nvPr/>
        </p:nvSpPr>
        <p:spPr bwMode="auto">
          <a:xfrm>
            <a:off x="1428750" y="0"/>
            <a:ext cx="65262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/>
              <a:t>Куйбышев – «запасная столица» СССР</a:t>
            </a:r>
            <a:endParaRPr lang="ru-RU" sz="2400"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410" t="11665" r="7164" b="6608"/>
          <a:stretch/>
        </p:blipFill>
        <p:spPr>
          <a:xfrm>
            <a:off x="142875" y="500063"/>
            <a:ext cx="3824288" cy="5072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50" y="5780088"/>
            <a:ext cx="3000375" cy="831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Карта расположения иностранных посольств в Куйбышеве в 1941-1943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гг.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5" y="500063"/>
            <a:ext cx="4899025" cy="307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429125" y="3786188"/>
            <a:ext cx="4714875" cy="923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военной миссии Великобритании. 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улица Куйбышева, 151 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Наумова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50" y="5643563"/>
            <a:ext cx="3071813" cy="1200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посольства Австралии. 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улица Куйбышева, 110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9125" y="3786188"/>
            <a:ext cx="4572000" cy="923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посольства Болгарии. 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Молодогвардейская, 126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285750"/>
            <a:ext cx="3500438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357188"/>
            <a:ext cx="4929187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 txBox="1">
            <a:spLocks noChangeArrowheads="1"/>
          </p:cNvSpPr>
          <p:nvPr/>
        </p:nvSpPr>
        <p:spPr bwMode="auto">
          <a:xfrm>
            <a:off x="1571625" y="0"/>
            <a:ext cx="58578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2000" b="1"/>
              <a:t>Строительство «Объекта №1»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500188"/>
            <a:ext cx="3214688" cy="493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0" y="2071688"/>
            <a:ext cx="2614613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0" y="2571750"/>
            <a:ext cx="2233613" cy="335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8" name="Прямоугольник 6"/>
          <p:cNvSpPr>
            <a:spLocks noChangeArrowheads="1"/>
          </p:cNvSpPr>
          <p:nvPr/>
        </p:nvSpPr>
        <p:spPr bwMode="auto">
          <a:xfrm>
            <a:off x="500063" y="571500"/>
            <a:ext cx="84296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Приказ Наркома путей сообщения СССР о строительстве </a:t>
            </a:r>
          </a:p>
          <a:p>
            <a:pPr algn="ctr"/>
            <a:r>
              <a:rPr lang="ru-RU" sz="1400"/>
              <a:t>в Куйбышеве бомбо- и газоубежища глубокого заложения, </a:t>
            </a:r>
          </a:p>
          <a:p>
            <a:pPr algn="ctr"/>
            <a:r>
              <a:rPr lang="ru-RU" sz="1400"/>
              <a:t>именуемого в дальнейшем как «Строительство № 1» («бункер Сталина»).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2"/>
          <p:cNvSpPr txBox="1">
            <a:spLocks noChangeArrowheads="1"/>
          </p:cNvSpPr>
          <p:nvPr/>
        </p:nvSpPr>
        <p:spPr bwMode="auto">
          <a:xfrm>
            <a:off x="428625" y="857250"/>
            <a:ext cx="3214688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000"/>
              <a:t>22 ноября 1941 года было принято секретное постановление Государственного комитета обороны начать работы по сооружению в Куйбышеве командного пункта для высшего руководства страны.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5750"/>
            <a:ext cx="4279900" cy="6323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 txBox="1">
            <a:spLocks noChangeArrowheads="1"/>
          </p:cNvSpPr>
          <p:nvPr/>
        </p:nvSpPr>
        <p:spPr bwMode="auto">
          <a:xfrm>
            <a:off x="71438" y="0"/>
            <a:ext cx="85725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2000" b="1"/>
              <a:t>Строительство «Объекта № 1»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071563"/>
            <a:ext cx="3240088" cy="4802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13" y="601663"/>
            <a:ext cx="3929062" cy="270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8" y="3490913"/>
            <a:ext cx="4186237" cy="288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71500" y="642938"/>
            <a:ext cx="8966200" cy="32004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altLang="ru-RU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1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2000" b="1"/>
              <a:t>Военный парад 7 ноября 1941 года в Куйбышеве.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041900"/>
            <a:ext cx="9144000" cy="1816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7 ноября 1941 года военные парады прошли  в трех городах: Москве, Куйбышеве и Воронеже. Парад в Запасной столице г. Куйбышеве стал самым масштабным и продолжительным по времени. Демонстрация военной мощи была самой многочисленной: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более 25 тысяч бойцов, 178 тысяч жителей маршировали по площади Куйбышева, в параде была задействована самая современная военная техника. Проведен единственный за годы войны воздушный парад.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42844" y="571480"/>
            <a:ext cx="5230190" cy="2163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1" descr="курсанты Куйбыше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14678" y="2857496"/>
            <a:ext cx="3108392" cy="2028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42844" y="2857496"/>
            <a:ext cx="3054688" cy="2036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343783" y="3000372"/>
            <a:ext cx="2800217" cy="1684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715008" y="714356"/>
            <a:ext cx="3000397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809</Words>
  <Application>Microsoft Office PowerPoint</Application>
  <PresentationFormat>On-screen Show (4:3)</PresentationFormat>
  <Paragraphs>84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Calibri</vt:lpstr>
      <vt:lpstr>Arial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ADM</cp:lastModifiedBy>
  <cp:revision>19</cp:revision>
  <dcterms:created xsi:type="dcterms:W3CDTF">2020-08-11T14:22:17Z</dcterms:created>
  <dcterms:modified xsi:type="dcterms:W3CDTF">2021-10-22T07:37:18Z</dcterms:modified>
</cp:coreProperties>
</file>